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344" autoAdjust="0"/>
  </p:normalViewPr>
  <p:slideViewPr>
    <p:cSldViewPr snapToGrid="0">
      <p:cViewPr varScale="1">
        <p:scale>
          <a:sx n="79" d="100"/>
          <a:sy n="79" d="100"/>
        </p:scale>
        <p:origin x="850"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123DA-94BA-4103-8717-4214CC1E9447}" type="datetimeFigureOut">
              <a:rPr lang="en-PH" smtClean="0"/>
              <a:t>14/11/2022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B82B7-4838-4DDE-9225-DA15E352C1A8}" type="slidenum">
              <a:rPr lang="en-PH" smtClean="0"/>
              <a:t>‹#›</a:t>
            </a:fld>
            <a:endParaRPr lang="en-PH"/>
          </a:p>
        </p:txBody>
      </p:sp>
    </p:spTree>
    <p:extLst>
      <p:ext uri="{BB962C8B-B14F-4D97-AF65-F5344CB8AC3E}">
        <p14:creationId xmlns:p14="http://schemas.microsoft.com/office/powerpoint/2010/main" val="323904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a:t>
            </a:fld>
            <a:endParaRPr lang="en-PH"/>
          </a:p>
        </p:txBody>
      </p:sp>
    </p:spTree>
    <p:extLst>
      <p:ext uri="{BB962C8B-B14F-4D97-AF65-F5344CB8AC3E}">
        <p14:creationId xmlns:p14="http://schemas.microsoft.com/office/powerpoint/2010/main" val="718850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11</a:t>
            </a:fld>
            <a:endParaRPr lang="en-PH"/>
          </a:p>
        </p:txBody>
      </p:sp>
    </p:spTree>
    <p:extLst>
      <p:ext uri="{BB962C8B-B14F-4D97-AF65-F5344CB8AC3E}">
        <p14:creationId xmlns:p14="http://schemas.microsoft.com/office/powerpoint/2010/main" val="16965228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WIRELESS ROUTER - The router will also have a WAN port, which is the connection point for the cable that runs either into a modem or directly to a telephone or cable socket for connecting to the Internet. Although almost all routers have a WAN port, some may use a different label such as simply "Internet." The only routers that would not have such a port would be those set up so that computers can connect to one another to share data, but cannot connect to the Internet, for example if the data is confidential and users don't need Internet access. </a:t>
            </a:r>
          </a:p>
          <a:p>
            <a:pPr marL="171450" indent="-171450">
              <a:buFont typeface="Arial" panose="020B0604020202020204" pitchFamily="34" charset="0"/>
              <a:buChar char="•"/>
            </a:pPr>
            <a:r>
              <a:rPr lang="en-US" dirty="0"/>
              <a:t>WLAN - All wireless routers support setting up a WLAN, though many can also allow devices to connect via a cable as well.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171</a:t>
            </a:fld>
            <a:endParaRPr lang="en-PH"/>
          </a:p>
        </p:txBody>
      </p:sp>
    </p:spTree>
    <p:extLst>
      <p:ext uri="{BB962C8B-B14F-4D97-AF65-F5344CB8AC3E}">
        <p14:creationId xmlns:p14="http://schemas.microsoft.com/office/powerpoint/2010/main" val="244444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Click on Mode Button</a:t>
            </a:r>
          </a:p>
          <a:p>
            <a:pPr marL="171450" indent="-171450">
              <a:buFontTx/>
              <a:buChar char="-"/>
            </a:pPr>
            <a:r>
              <a:rPr lang="en-US" dirty="0"/>
              <a:t>On switch mode, click on Access Point button.</a:t>
            </a:r>
          </a:p>
          <a:p>
            <a:pPr marL="171450" indent="-171450">
              <a:buFontTx/>
              <a:buChar char="-"/>
            </a:pPr>
            <a:r>
              <a:rPr lang="en-US" dirty="0"/>
              <a:t>Click SAVE to save and to continue then wait for reboot.</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186</a:t>
            </a:fld>
            <a:endParaRPr lang="en-PH"/>
          </a:p>
        </p:txBody>
      </p:sp>
    </p:spTree>
    <p:extLst>
      <p:ext uri="{BB962C8B-B14F-4D97-AF65-F5344CB8AC3E}">
        <p14:creationId xmlns:p14="http://schemas.microsoft.com/office/powerpoint/2010/main" val="28448293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Click on wireless settings</a:t>
            </a:r>
          </a:p>
          <a:p>
            <a:pPr marL="171450" indent="-171450">
              <a:buFontTx/>
              <a:buChar char="-"/>
            </a:pPr>
            <a:r>
              <a:rPr lang="en-US" dirty="0"/>
              <a:t>Enter a new device name then add a "_AP" at the end of chosen name to easy determine.</a:t>
            </a:r>
          </a:p>
          <a:p>
            <a:pPr marL="171450" indent="-171450">
              <a:buFontTx/>
              <a:buChar char="-"/>
            </a:pPr>
            <a:r>
              <a:rPr lang="en-US" dirty="0"/>
              <a:t>Go to dropdown arrow then choose "WPA/WPA2“</a:t>
            </a:r>
          </a:p>
          <a:p>
            <a:pPr marL="171450" indent="-171450">
              <a:buFontTx/>
              <a:buChar char="-"/>
            </a:pPr>
            <a:r>
              <a:rPr lang="en-US" dirty="0"/>
              <a:t>Choose simple Password</a:t>
            </a:r>
          </a:p>
          <a:p>
            <a:pPr marL="171450" indent="-171450">
              <a:buFontTx/>
              <a:buChar char="-"/>
            </a:pPr>
            <a:r>
              <a:rPr lang="en-US" dirty="0"/>
              <a:t>Save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188</a:t>
            </a:fld>
            <a:endParaRPr lang="en-PH"/>
          </a:p>
        </p:txBody>
      </p:sp>
    </p:spTree>
    <p:extLst>
      <p:ext uri="{BB962C8B-B14F-4D97-AF65-F5344CB8AC3E}">
        <p14:creationId xmlns:p14="http://schemas.microsoft.com/office/powerpoint/2010/main" val="41778686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a telephone cable and a LAN cable can be seen here. Also, you need to connect your router to its power supply and it's power supply to a free two-prong socket.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195</a:t>
            </a:fld>
            <a:endParaRPr lang="en-PH"/>
          </a:p>
        </p:txBody>
      </p:sp>
    </p:spTree>
    <p:extLst>
      <p:ext uri="{BB962C8B-B14F-4D97-AF65-F5344CB8AC3E}">
        <p14:creationId xmlns:p14="http://schemas.microsoft.com/office/powerpoint/2010/main" val="36645009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5"/>
            </a:pPr>
            <a:r>
              <a:rPr lang="en-US" dirty="0"/>
              <a:t>Click Security.</a:t>
            </a:r>
          </a:p>
          <a:p>
            <a:pPr marL="228600" indent="-228600">
              <a:buAutoNum type="arabicPeriod" startAt="5"/>
            </a:pPr>
            <a:r>
              <a:rPr lang="en-US" dirty="0"/>
              <a:t>From the Network Authentication dropdown select WPA-PSK2.</a:t>
            </a:r>
          </a:p>
          <a:p>
            <a:pPr marL="228600" indent="-228600">
              <a:buAutoNum type="arabicPeriod" startAt="5"/>
            </a:pPr>
            <a:r>
              <a:rPr lang="en-US" dirty="0"/>
              <a:t>Choose a wireless password and enter it next to WPA Pre-Shared Key.</a:t>
            </a:r>
          </a:p>
          <a:p>
            <a:pPr marL="228600" indent="-228600">
              <a:buAutoNum type="arabicPeriod" startAt="5"/>
            </a:pPr>
            <a:r>
              <a:rPr lang="en-US" dirty="0"/>
              <a:t>Click Apply/Save.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206</a:t>
            </a:fld>
            <a:endParaRPr lang="en-PH"/>
          </a:p>
        </p:txBody>
      </p:sp>
    </p:spTree>
    <p:extLst>
      <p:ext uri="{BB962C8B-B14F-4D97-AF65-F5344CB8AC3E}">
        <p14:creationId xmlns:p14="http://schemas.microsoft.com/office/powerpoint/2010/main" val="17907041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207</a:t>
            </a:fld>
            <a:endParaRPr lang="en-PH"/>
          </a:p>
        </p:txBody>
      </p:sp>
    </p:spTree>
    <p:extLst>
      <p:ext uri="{BB962C8B-B14F-4D97-AF65-F5344CB8AC3E}">
        <p14:creationId xmlns:p14="http://schemas.microsoft.com/office/powerpoint/2010/main" val="4943248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4"/>
            </a:pPr>
            <a:r>
              <a:rPr lang="en-US" dirty="0"/>
              <a:t>Click Next.</a:t>
            </a:r>
          </a:p>
          <a:p>
            <a:pPr marL="228600" indent="-228600">
              <a:buAutoNum type="arabicPeriod" startAt="4"/>
            </a:pPr>
            <a:r>
              <a:rPr lang="en-US" dirty="0"/>
              <a:t>Change the PPP Username and Password to the new ones according to the information we give you.</a:t>
            </a:r>
          </a:p>
          <a:p>
            <a:pPr marL="228600" indent="-228600">
              <a:buAutoNum type="arabicPeriod" startAt="4"/>
            </a:pPr>
            <a:r>
              <a:rPr lang="en-US" dirty="0"/>
              <a:t>Click Next.</a:t>
            </a:r>
          </a:p>
          <a:p>
            <a:pPr marL="228600" indent="-228600">
              <a:buAutoNum type="arabicPeriod" startAt="4"/>
            </a:pPr>
            <a:r>
              <a:rPr lang="en-US" dirty="0"/>
              <a:t>Carry on clicking Next until you get to the WAN Setup - Summary screen.</a:t>
            </a:r>
          </a:p>
          <a:p>
            <a:pPr marL="228600" indent="-228600">
              <a:buAutoNum type="arabicPeriod" startAt="4"/>
            </a:pPr>
            <a:r>
              <a:rPr lang="en-US" dirty="0"/>
              <a:t>Click Apply/Save.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209</a:t>
            </a:fld>
            <a:endParaRPr lang="en-PH"/>
          </a:p>
        </p:txBody>
      </p:sp>
    </p:spTree>
    <p:extLst>
      <p:ext uri="{BB962C8B-B14F-4D97-AF65-F5344CB8AC3E}">
        <p14:creationId xmlns:p14="http://schemas.microsoft.com/office/powerpoint/2010/main" val="21269824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214</a:t>
            </a:fld>
            <a:endParaRPr lang="en-PH"/>
          </a:p>
        </p:txBody>
      </p:sp>
    </p:spTree>
    <p:extLst>
      <p:ext uri="{BB962C8B-B14F-4D97-AF65-F5344CB8AC3E}">
        <p14:creationId xmlns:p14="http://schemas.microsoft.com/office/powerpoint/2010/main" val="14430242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first line. The first line tells you what the command is doing. It will repeat the address you put in and tell you how much data is being sent. For example: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215</a:t>
            </a:fld>
            <a:endParaRPr lang="en-PH"/>
          </a:p>
        </p:txBody>
      </p:sp>
    </p:spTree>
    <p:extLst>
      <p:ext uri="{BB962C8B-B14F-4D97-AF65-F5344CB8AC3E}">
        <p14:creationId xmlns:p14="http://schemas.microsoft.com/office/powerpoint/2010/main" val="20075711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body of the output. A successful Ping command will return lines that display how long it took the address to respond. TTL represents the number of hops that occurred during the packet transfer process. The lower the number, the more routers the packet passed through. Time is how long in milliseconds the connection took:</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217</a:t>
            </a:fld>
            <a:endParaRPr lang="en-PH"/>
          </a:p>
        </p:txBody>
      </p:sp>
    </p:spTree>
    <p:extLst>
      <p:ext uri="{BB962C8B-B14F-4D97-AF65-F5344CB8AC3E}">
        <p14:creationId xmlns:p14="http://schemas.microsoft.com/office/powerpoint/2010/main" val="359970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Supplies networking capability to a group of computers in close proximity to each other such as in an office building, a school, or a home. A LAN is useful for sharing resources like files, printers, games or other applications. </a:t>
            </a:r>
          </a:p>
          <a:p>
            <a:pPr marL="171450" indent="-171450">
              <a:buFontTx/>
              <a:buChar char="-"/>
            </a:pPr>
            <a:endParaRPr lang="en-US" dirty="0"/>
          </a:p>
          <a:p>
            <a:pPr marL="171450" indent="-171450">
              <a:buFontTx/>
              <a:buChar char="-"/>
            </a:pPr>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function</a:t>
            </a:r>
            <a:r>
              <a:rPr lang="en-US" b="0" i="0" dirty="0">
                <a:solidFill>
                  <a:srgbClr val="202124"/>
                </a:solidFill>
                <a:effectLst/>
                <a:latin typeface="arial" panose="020B0604020202020204" pitchFamily="34" charset="0"/>
              </a:rPr>
              <a:t> of </a:t>
            </a:r>
            <a:r>
              <a:rPr lang="en-US" b="1" i="0" dirty="0">
                <a:solidFill>
                  <a:srgbClr val="202124"/>
                </a:solidFill>
                <a:effectLst/>
                <a:latin typeface="arial" panose="020B0604020202020204" pitchFamily="34" charset="0"/>
              </a:rPr>
              <a:t>Local Area Networks</a:t>
            </a:r>
            <a:r>
              <a:rPr lang="en-US" b="0" i="0" dirty="0">
                <a:solidFill>
                  <a:srgbClr val="202124"/>
                </a:solidFill>
                <a:effectLst/>
                <a:latin typeface="arial" panose="020B0604020202020204" pitchFamily="34" charset="0"/>
              </a:rPr>
              <a:t> is to link computers together and provide shared access to printers, files, and other services. </a:t>
            </a:r>
            <a:r>
              <a:rPr lang="en-US" b="1" i="0" dirty="0">
                <a:solidFill>
                  <a:srgbClr val="202124"/>
                </a:solidFill>
                <a:effectLst/>
                <a:latin typeface="arial" panose="020B0604020202020204" pitchFamily="34" charset="0"/>
              </a:rPr>
              <a:t>Local area network</a:t>
            </a:r>
            <a:r>
              <a:rPr lang="en-US" b="0" i="0" dirty="0">
                <a:solidFill>
                  <a:srgbClr val="202124"/>
                </a:solidFill>
                <a:effectLst/>
                <a:latin typeface="arial" panose="020B0604020202020204" pitchFamily="34" charset="0"/>
              </a:rPr>
              <a:t> architecture is categorized as either peer-to-peer or client-server.</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a:t>
            </a:fld>
            <a:endParaRPr lang="en-PH"/>
          </a:p>
        </p:txBody>
      </p:sp>
    </p:spTree>
    <p:extLst>
      <p:ext uri="{BB962C8B-B14F-4D97-AF65-F5344CB8AC3E}">
        <p14:creationId xmlns:p14="http://schemas.microsoft.com/office/powerpoint/2010/main" val="14746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Lost packets mean your connection to the address is unreliable, and data is being lost in the transfer. The summary will also display the average time the connection took</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218</a:t>
            </a:fld>
            <a:endParaRPr lang="en-PH"/>
          </a:p>
        </p:txBody>
      </p:sp>
    </p:spTree>
    <p:extLst>
      <p:ext uri="{BB962C8B-B14F-4D97-AF65-F5344CB8AC3E}">
        <p14:creationId xmlns:p14="http://schemas.microsoft.com/office/powerpoint/2010/main" val="2245019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Is a computer network that usually spans a city or a large campus, A MAN usually interconnects a number of (LANs) using a high-capacity backbone technology, such as fiber-optical links.</a:t>
            </a:r>
          </a:p>
          <a:p>
            <a:pPr marL="171450" indent="-171450">
              <a:buFontTx/>
              <a:buChar char="-"/>
            </a:pPr>
            <a:endParaRPr lang="en-US" dirty="0"/>
          </a:p>
          <a:p>
            <a:pPr marL="171450" indent="-171450">
              <a:buFontTx/>
              <a:buChar char="-"/>
            </a:pPr>
            <a:r>
              <a:rPr lang="en-US" b="0" i="0" dirty="0">
                <a:solidFill>
                  <a:srgbClr val="4D5156"/>
                </a:solidFill>
                <a:effectLst/>
                <a:latin typeface="arial" panose="020B0604020202020204" pitchFamily="34" charset="0"/>
              </a:rPr>
              <a:t>A </a:t>
            </a:r>
            <a:r>
              <a:rPr lang="en-US" b="1" i="0" dirty="0">
                <a:solidFill>
                  <a:srgbClr val="5F6368"/>
                </a:solidFill>
                <a:effectLst/>
                <a:latin typeface="arial" panose="020B0604020202020204" pitchFamily="34" charset="0"/>
              </a:rPr>
              <a:t>metropolitan area network</a:t>
            </a:r>
            <a:r>
              <a:rPr lang="en-US" b="0" i="0" dirty="0">
                <a:solidFill>
                  <a:srgbClr val="4D5156"/>
                </a:solidFill>
                <a:effectLst/>
                <a:latin typeface="arial" panose="020B0604020202020204" pitchFamily="34" charset="0"/>
              </a:rPr>
              <a:t> (</a:t>
            </a:r>
            <a:r>
              <a:rPr lang="en-US" b="1" i="0" dirty="0">
                <a:solidFill>
                  <a:srgbClr val="5F6368"/>
                </a:solidFill>
                <a:effectLst/>
                <a:latin typeface="arial" panose="020B0604020202020204" pitchFamily="34" charset="0"/>
              </a:rPr>
              <a:t>MAN</a:t>
            </a:r>
            <a:r>
              <a:rPr lang="en-US" b="0" i="0" dirty="0">
                <a:solidFill>
                  <a:srgbClr val="4D5156"/>
                </a:solidFill>
                <a:effectLst/>
                <a:latin typeface="arial" panose="020B0604020202020204" pitchFamily="34" charset="0"/>
              </a:rPr>
              <a:t>) is a </a:t>
            </a:r>
            <a:r>
              <a:rPr lang="en-US" b="1" i="0" dirty="0">
                <a:solidFill>
                  <a:srgbClr val="5F6368"/>
                </a:solidFill>
                <a:effectLst/>
                <a:latin typeface="arial" panose="020B0604020202020204" pitchFamily="34" charset="0"/>
              </a:rPr>
              <a:t>computer network</a:t>
            </a:r>
            <a:r>
              <a:rPr lang="en-US" b="0" i="0" dirty="0">
                <a:solidFill>
                  <a:srgbClr val="4D5156"/>
                </a:solidFill>
                <a:effectLst/>
                <a:latin typeface="arial" panose="020B0604020202020204" pitchFamily="34" charset="0"/>
              </a:rPr>
              <a:t> that usually covers a large </a:t>
            </a:r>
            <a:r>
              <a:rPr lang="en-US" b="1" i="0" dirty="0">
                <a:solidFill>
                  <a:srgbClr val="5F6368"/>
                </a:solidFill>
                <a:effectLst/>
                <a:latin typeface="arial" panose="020B0604020202020204" pitchFamily="34" charset="0"/>
              </a:rPr>
              <a:t>city</a:t>
            </a:r>
            <a:r>
              <a:rPr lang="en-US" b="0" i="0" dirty="0">
                <a:solidFill>
                  <a:srgbClr val="4D5156"/>
                </a:solidFill>
                <a:effectLst/>
                <a:latin typeface="arial" panose="020B0604020202020204" pitchFamily="34" charset="0"/>
              </a:rPr>
              <a:t> or campus. </a:t>
            </a:r>
            <a:r>
              <a:rPr lang="en-US" b="1" i="0" dirty="0">
                <a:solidFill>
                  <a:srgbClr val="5F6368"/>
                </a:solidFill>
                <a:effectLst/>
                <a:latin typeface="arial" panose="020B0604020202020204" pitchFamily="34" charset="0"/>
              </a:rPr>
              <a:t>MAN</a:t>
            </a:r>
            <a:r>
              <a:rPr lang="en-US" b="0" i="0" dirty="0">
                <a:solidFill>
                  <a:srgbClr val="4D5156"/>
                </a:solidFill>
                <a:effectLst/>
                <a:latin typeface="arial" panose="020B0604020202020204" pitchFamily="34" charset="0"/>
              </a:rPr>
              <a:t> usually interconnects a number of </a:t>
            </a:r>
            <a:r>
              <a:rPr lang="en-US" b="1" i="0" dirty="0">
                <a:solidFill>
                  <a:srgbClr val="5F6368"/>
                </a:solidFill>
                <a:effectLst/>
                <a:latin typeface="arial" panose="020B0604020202020204" pitchFamily="34" charset="0"/>
              </a:rPr>
              <a:t>local area</a:t>
            </a:r>
            <a:r>
              <a:rPr lang="en-US" b="0" i="0" dirty="0">
                <a:solidFill>
                  <a:srgbClr val="4D5156"/>
                </a:solidFill>
                <a:effectLst/>
                <a:latin typeface="arial" panose="020B0604020202020204" pitchFamily="34" charset="0"/>
              </a:rPr>
              <a:t> networks (LANs) using high capacity backbone technology, such as fiber-optic links, and provides up-link services for wide </a:t>
            </a:r>
            <a:r>
              <a:rPr lang="en-US" b="1" i="0" dirty="0">
                <a:solidFill>
                  <a:srgbClr val="5F6368"/>
                </a:solidFill>
                <a:effectLst/>
                <a:latin typeface="arial" panose="020B0604020202020204" pitchFamily="34" charset="0"/>
              </a:rPr>
              <a:t>area</a:t>
            </a:r>
            <a:r>
              <a:rPr lang="en-US" b="0" i="0" dirty="0">
                <a:solidFill>
                  <a:srgbClr val="4D5156"/>
                </a:solidFill>
                <a:effectLst/>
                <a:latin typeface="arial" panose="020B0604020202020204" pitchFamily="34" charset="0"/>
              </a:rPr>
              <a:t> networks (or WANs) and the Internet.</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13</a:t>
            </a:fld>
            <a:endParaRPr lang="en-PH"/>
          </a:p>
        </p:txBody>
      </p:sp>
    </p:spTree>
    <p:extLst>
      <p:ext uri="{BB962C8B-B14F-4D97-AF65-F5344CB8AC3E}">
        <p14:creationId xmlns:p14="http://schemas.microsoft.com/office/powerpoint/2010/main" val="6687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Is a network that covers a broad area (i.e., any telecommunications network that links across metropolitan, regional, or national boundaries) using private or public network transports, Business and government entities utilize WANs to relay data among employees, clients, buyers, and suppliers from various geographical locations. In essence, this mode of telecommunication allows a business to effectively carry out its daily function regardless of location. The Internet can be considered a WAN as well, and is used by businesses, governments, organizations, and individuals for almost any purpose imaginable.</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a:t>
            </a:fld>
            <a:endParaRPr lang="en-PH"/>
          </a:p>
        </p:txBody>
      </p:sp>
    </p:spTree>
    <p:extLst>
      <p:ext uri="{BB962C8B-B14F-4D97-AF65-F5344CB8AC3E}">
        <p14:creationId xmlns:p14="http://schemas.microsoft.com/office/powerpoint/2010/main" val="1260535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Is a high-speed sub network of shared storage devices, A storage device is a machine that contains nothing but a disk or disks for storing data.</a:t>
            </a:r>
          </a:p>
          <a:p>
            <a:pPr marL="171450" indent="-171450">
              <a:buFontTx/>
              <a:buChar char="-"/>
            </a:pPr>
            <a:endParaRPr lang="en-US" dirty="0"/>
          </a:p>
          <a:p>
            <a:pPr marL="171450" indent="-171450">
              <a:buFontTx/>
              <a:buChar char="-"/>
            </a:pPr>
            <a:r>
              <a:rPr lang="en-US" b="0" i="0" dirty="0">
                <a:solidFill>
                  <a:srgbClr val="4D5156"/>
                </a:solidFill>
                <a:effectLst/>
                <a:latin typeface="arial" panose="020B0604020202020204" pitchFamily="34" charset="0"/>
              </a:rPr>
              <a:t>A </a:t>
            </a:r>
            <a:r>
              <a:rPr lang="en-US" b="1" i="0" dirty="0">
                <a:solidFill>
                  <a:srgbClr val="5F6368"/>
                </a:solidFill>
                <a:effectLst/>
                <a:latin typeface="arial" panose="020B0604020202020204" pitchFamily="34" charset="0"/>
              </a:rPr>
              <a:t>Storage Area Network</a:t>
            </a:r>
            <a:r>
              <a:rPr lang="en-US" b="0" i="0" dirty="0">
                <a:solidFill>
                  <a:srgbClr val="4D5156"/>
                </a:solidFill>
                <a:effectLst/>
                <a:latin typeface="arial" panose="020B0604020202020204" pitchFamily="34" charset="0"/>
              </a:rPr>
              <a:t> is a </a:t>
            </a:r>
            <a:r>
              <a:rPr lang="en-US" b="1" i="0" dirty="0">
                <a:solidFill>
                  <a:srgbClr val="5F6368"/>
                </a:solidFill>
                <a:effectLst/>
                <a:latin typeface="arial" panose="020B0604020202020204" pitchFamily="34" charset="0"/>
              </a:rPr>
              <a:t>network</a:t>
            </a:r>
            <a:r>
              <a:rPr lang="en-US" b="0" i="0" dirty="0">
                <a:solidFill>
                  <a:srgbClr val="4D5156"/>
                </a:solidFill>
                <a:effectLst/>
                <a:latin typeface="arial" panose="020B0604020202020204" pitchFamily="34" charset="0"/>
              </a:rPr>
              <a:t> whose main </a:t>
            </a:r>
            <a:r>
              <a:rPr lang="en-US" b="1" i="0" dirty="0">
                <a:solidFill>
                  <a:srgbClr val="5F6368"/>
                </a:solidFill>
                <a:effectLst/>
                <a:latin typeface="arial" panose="020B0604020202020204" pitchFamily="34" charset="0"/>
              </a:rPr>
              <a:t>purpose</a:t>
            </a:r>
            <a:r>
              <a:rPr lang="en-US" b="0" i="0" dirty="0">
                <a:solidFill>
                  <a:srgbClr val="4D5156"/>
                </a:solidFill>
                <a:effectLst/>
                <a:latin typeface="arial" panose="020B0604020202020204" pitchFamily="34" charset="0"/>
              </a:rPr>
              <a:t> is to transfer data between </a:t>
            </a:r>
            <a:r>
              <a:rPr lang="en-US" b="1" i="0" dirty="0">
                <a:solidFill>
                  <a:srgbClr val="5F6368"/>
                </a:solidFill>
                <a:effectLst/>
                <a:latin typeface="arial" panose="020B0604020202020204" pitchFamily="34" charset="0"/>
              </a:rPr>
              <a:t>storage</a:t>
            </a:r>
            <a:r>
              <a:rPr lang="en-US" b="0" i="0" dirty="0">
                <a:solidFill>
                  <a:srgbClr val="4D5156"/>
                </a:solidFill>
                <a:effectLst/>
                <a:latin typeface="arial" panose="020B0604020202020204" pitchFamily="34" charset="0"/>
              </a:rPr>
              <a:t> devices and servers and among </a:t>
            </a:r>
            <a:r>
              <a:rPr lang="en-US" b="1" i="0" dirty="0">
                <a:solidFill>
                  <a:srgbClr val="5F6368"/>
                </a:solidFill>
                <a:effectLst/>
                <a:latin typeface="arial" panose="020B0604020202020204" pitchFamily="34" charset="0"/>
              </a:rPr>
              <a:t>storage</a:t>
            </a:r>
            <a:r>
              <a:rPr lang="en-US" b="0" i="0" dirty="0">
                <a:solidFill>
                  <a:srgbClr val="4D5156"/>
                </a:solidFill>
                <a:effectLst/>
                <a:latin typeface="arial" panose="020B0604020202020204" pitchFamily="34" charset="0"/>
              </a:rPr>
              <a:t> devices.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15</a:t>
            </a:fld>
            <a:endParaRPr lang="en-PH"/>
          </a:p>
        </p:txBody>
      </p:sp>
    </p:spTree>
    <p:extLst>
      <p:ext uri="{BB962C8B-B14F-4D97-AF65-F5344CB8AC3E}">
        <p14:creationId xmlns:p14="http://schemas.microsoft.com/office/powerpoint/2010/main" val="378020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Technology included in Windows Server 2003 helps enable cost-effective, secure remote access to private networks. VPN allows administrators to take advantage of the Internet to help provide the functionality and security of private WAN connections at a lower cost. In Windows Server 2003, VPN is enabled using the Routing and Remote Access service. VPN is part of a comprehensive network access solution that includes support for authentication and authorization services, and advanced network security technologies.</a:t>
            </a:r>
          </a:p>
          <a:p>
            <a:pPr marL="171450" indent="-171450">
              <a:buFontTx/>
              <a:buChar char="-"/>
            </a:pPr>
            <a:endParaRPr lang="en-US" dirty="0"/>
          </a:p>
          <a:p>
            <a:pPr marL="171450" indent="-171450">
              <a:buFontTx/>
              <a:buChar char="-"/>
            </a:pPr>
            <a:r>
              <a:rPr lang="en-US" b="0" i="0" dirty="0">
                <a:solidFill>
                  <a:srgbClr val="4D4C4C"/>
                </a:solidFill>
                <a:effectLst/>
                <a:latin typeface="CiscoSans"/>
              </a:rPr>
              <a:t>A virtual private network, or VPN, is an encrypted connection over the Internet from a device to a network. The encrypted connection helps ensure that sensitive data is safely transmitted. It prevents unauthorized people from eavesdropping on the traffic and allows the user to conduct work remotely.  VPN technology is widely used in corporate environments.</a:t>
            </a:r>
          </a:p>
          <a:p>
            <a:pPr marL="171450" indent="-171450">
              <a:buFontTx/>
              <a:buChar char="-"/>
            </a:pPr>
            <a:endParaRPr lang="en-US" b="0" i="0" dirty="0">
              <a:solidFill>
                <a:srgbClr val="4D4C4C"/>
              </a:solidFill>
              <a:effectLst/>
              <a:latin typeface="CiscoSans"/>
            </a:endParaRPr>
          </a:p>
          <a:p>
            <a:pPr marL="171450" indent="-171450">
              <a:buFontTx/>
              <a:buChar char="-"/>
            </a:pPr>
            <a:r>
              <a:rPr lang="en-US" b="0" i="0" dirty="0">
                <a:solidFill>
                  <a:srgbClr val="4D5156"/>
                </a:solidFill>
                <a:effectLst/>
                <a:latin typeface="arial" panose="020B0604020202020204" pitchFamily="34" charset="0"/>
              </a:rPr>
              <a:t>A </a:t>
            </a:r>
            <a:r>
              <a:rPr lang="en-US" b="1" i="0" dirty="0">
                <a:solidFill>
                  <a:srgbClr val="5F6368"/>
                </a:solidFill>
                <a:effectLst/>
                <a:latin typeface="arial" panose="020B0604020202020204" pitchFamily="34" charset="0"/>
              </a:rPr>
              <a:t>VPN</a:t>
            </a:r>
            <a:r>
              <a:rPr lang="en-US" b="0" i="0" dirty="0">
                <a:solidFill>
                  <a:srgbClr val="4D5156"/>
                </a:solidFill>
                <a:effectLst/>
                <a:latin typeface="arial" panose="020B0604020202020204" pitchFamily="34" charset="0"/>
              </a:rPr>
              <a:t>, or </a:t>
            </a:r>
            <a:r>
              <a:rPr lang="en-US" b="1" i="0" dirty="0">
                <a:solidFill>
                  <a:srgbClr val="5F6368"/>
                </a:solidFill>
                <a:effectLst/>
                <a:latin typeface="arial" panose="020B0604020202020204" pitchFamily="34" charset="0"/>
              </a:rPr>
              <a:t>Virtual Private Network</a:t>
            </a:r>
            <a:r>
              <a:rPr lang="en-US" b="0" i="0" dirty="0">
                <a:solidFill>
                  <a:srgbClr val="4D5156"/>
                </a:solidFill>
                <a:effectLst/>
                <a:latin typeface="arial" panose="020B0604020202020204" pitchFamily="34" charset="0"/>
              </a:rPr>
              <a:t>, allows you to create a secure connection to another </a:t>
            </a:r>
            <a:r>
              <a:rPr lang="en-US" b="1" i="0" dirty="0">
                <a:solidFill>
                  <a:srgbClr val="5F6368"/>
                </a:solidFill>
                <a:effectLst/>
                <a:latin typeface="arial" panose="020B0604020202020204" pitchFamily="34" charset="0"/>
              </a:rPr>
              <a:t>network</a:t>
            </a:r>
            <a:r>
              <a:rPr lang="en-US" b="0" i="0" dirty="0">
                <a:solidFill>
                  <a:srgbClr val="4D5156"/>
                </a:solidFill>
                <a:effectLst/>
                <a:latin typeface="arial" panose="020B0604020202020204" pitchFamily="34" charset="0"/>
              </a:rPr>
              <a:t> over the </a:t>
            </a:r>
            <a:r>
              <a:rPr lang="en-US" b="1" i="0" dirty="0">
                <a:solidFill>
                  <a:srgbClr val="5F6368"/>
                </a:solidFill>
                <a:effectLst/>
                <a:latin typeface="arial" panose="020B0604020202020204" pitchFamily="34" charset="0"/>
              </a:rPr>
              <a:t>Internet</a:t>
            </a:r>
            <a:r>
              <a:rPr lang="en-US" b="0" i="0" dirty="0">
                <a:solidFill>
                  <a:srgbClr val="4D5156"/>
                </a:solidFill>
                <a:effectLst/>
                <a:latin typeface="arial" panose="020B0604020202020204" pitchFamily="34" charset="0"/>
              </a:rPr>
              <a:t>. </a:t>
            </a:r>
            <a:r>
              <a:rPr lang="en-US" b="1" i="0" dirty="0">
                <a:solidFill>
                  <a:srgbClr val="5F6368"/>
                </a:solidFill>
                <a:effectLst/>
                <a:latin typeface="arial" panose="020B0604020202020204" pitchFamily="34" charset="0"/>
              </a:rPr>
              <a:t>VPNs</a:t>
            </a:r>
            <a:r>
              <a:rPr lang="en-US" b="0" i="0" dirty="0">
                <a:solidFill>
                  <a:srgbClr val="4D5156"/>
                </a:solidFill>
                <a:effectLst/>
                <a:latin typeface="arial" panose="020B0604020202020204" pitchFamily="34" charset="0"/>
              </a:rPr>
              <a:t> can be used to access region-restricted websites, shield your browsing activity from prying eyes on public Wi-Fi, and more.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16</a:t>
            </a:fld>
            <a:endParaRPr lang="en-PH"/>
          </a:p>
        </p:txBody>
      </p:sp>
    </p:spTree>
    <p:extLst>
      <p:ext uri="{BB962C8B-B14F-4D97-AF65-F5344CB8AC3E}">
        <p14:creationId xmlns:p14="http://schemas.microsoft.com/office/powerpoint/2010/main" val="348617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17</a:t>
            </a:fld>
            <a:endParaRPr lang="en-PH"/>
          </a:p>
        </p:txBody>
      </p:sp>
    </p:spTree>
    <p:extLst>
      <p:ext uri="{BB962C8B-B14F-4D97-AF65-F5344CB8AC3E}">
        <p14:creationId xmlns:p14="http://schemas.microsoft.com/office/powerpoint/2010/main" val="3566605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actual layout of the computer cables and other network devices. </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18</a:t>
            </a:fld>
            <a:endParaRPr lang="en-PH"/>
          </a:p>
        </p:txBody>
      </p:sp>
    </p:spTree>
    <p:extLst>
      <p:ext uri="{BB962C8B-B14F-4D97-AF65-F5344CB8AC3E}">
        <p14:creationId xmlns:p14="http://schemas.microsoft.com/office/powerpoint/2010/main" val="4291367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the way in which the network appears to the devices that use it.</a:t>
            </a:r>
          </a:p>
          <a:p>
            <a:endParaRPr lang="en-US" sz="1200" dirty="0"/>
          </a:p>
          <a:p>
            <a:pPr marL="171450" indent="-171450">
              <a:buFontTx/>
              <a:buChar char="-"/>
            </a:pPr>
            <a:r>
              <a:rPr lang="en-US" b="0" i="0" dirty="0">
                <a:solidFill>
                  <a:srgbClr val="222222"/>
                </a:solidFill>
                <a:effectLst/>
                <a:latin typeface="Open Sans"/>
              </a:rPr>
              <a:t>The logical Network, again, is the definition of how signals and information travel from point to point within the network. You may see a different logical topology then the physical topology, although they could be the same. For example, in a physical bus. Also, signals will use a logical line to travel from one point to the other. However, you may have a physical star like that. And still, machines are interconnected as if they were in the same cable.</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19</a:t>
            </a:fld>
            <a:endParaRPr lang="en-PH"/>
          </a:p>
        </p:txBody>
      </p:sp>
    </p:spTree>
    <p:extLst>
      <p:ext uri="{BB962C8B-B14F-4D97-AF65-F5344CB8AC3E}">
        <p14:creationId xmlns:p14="http://schemas.microsoft.com/office/powerpoint/2010/main" val="192657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Uses a trunk or backbone to which all of the computers on the network connect.</a:t>
            </a:r>
          </a:p>
          <a:p>
            <a:pPr marL="171450" indent="-171450">
              <a:buFontTx/>
              <a:buChar char="-"/>
            </a:pPr>
            <a:r>
              <a:rPr lang="en-US" dirty="0"/>
              <a:t>Systems connect to this backbone using T connectors or taps.</a:t>
            </a:r>
          </a:p>
          <a:p>
            <a:pPr marL="171450" indent="-171450">
              <a:buFontTx/>
              <a:buChar char="-"/>
            </a:pPr>
            <a:r>
              <a:rPr lang="en-US" dirty="0"/>
              <a:t>Coaxial cablings (10Base-2, 10Base5) were popular options years ago.</a:t>
            </a:r>
          </a:p>
          <a:p>
            <a:pPr marL="171450" indent="-171450">
              <a:buFontTx/>
              <a:buChar char="-"/>
            </a:pPr>
            <a:endParaRPr lang="en-PH" dirty="0"/>
          </a:p>
          <a:p>
            <a:pPr marL="171450" indent="-171450">
              <a:buFontTx/>
              <a:buChar char="-"/>
            </a:pPr>
            <a:r>
              <a:rPr lang="en-US" b="1" i="0" dirty="0">
                <a:solidFill>
                  <a:srgbClr val="5F6368"/>
                </a:solidFill>
                <a:effectLst/>
                <a:latin typeface="arial" panose="020B0604020202020204" pitchFamily="34" charset="0"/>
              </a:rPr>
              <a:t>Bus topology</a:t>
            </a:r>
            <a:r>
              <a:rPr lang="en-US" b="0" i="0" dirty="0">
                <a:solidFill>
                  <a:srgbClr val="4D5156"/>
                </a:solidFill>
                <a:effectLst/>
                <a:latin typeface="arial" panose="020B0604020202020204" pitchFamily="34" charset="0"/>
              </a:rPr>
              <a:t> is a method of connecting two or more computers serially, using the main cable as the center of data traffic. The connectors used in the </a:t>
            </a:r>
            <a:r>
              <a:rPr lang="en-US" b="1" i="0" dirty="0">
                <a:solidFill>
                  <a:srgbClr val="5F6368"/>
                </a:solidFill>
                <a:effectLst/>
                <a:latin typeface="arial" panose="020B0604020202020204" pitchFamily="34" charset="0"/>
              </a:rPr>
              <a:t>bus topology</a:t>
            </a:r>
            <a:r>
              <a:rPr lang="en-US" b="0" i="0" dirty="0">
                <a:solidFill>
                  <a:srgbClr val="4D5156"/>
                </a:solidFill>
                <a:effectLst/>
                <a:latin typeface="arial" panose="020B0604020202020204" pitchFamily="34" charset="0"/>
              </a:rPr>
              <a:t> include BNC and T connector connectors as well as terminators, while for </a:t>
            </a:r>
            <a:r>
              <a:rPr lang="en-US" b="1" i="0" dirty="0">
                <a:solidFill>
                  <a:srgbClr val="5F6368"/>
                </a:solidFill>
                <a:effectLst/>
                <a:latin typeface="arial" panose="020B0604020202020204" pitchFamily="34" charset="0"/>
              </a:rPr>
              <a:t>bus</a:t>
            </a:r>
            <a:r>
              <a:rPr lang="en-US" b="0" i="0" dirty="0">
                <a:solidFill>
                  <a:srgbClr val="4D5156"/>
                </a:solidFill>
                <a:effectLst/>
                <a:latin typeface="arial" panose="020B0604020202020204" pitchFamily="34" charset="0"/>
              </a:rPr>
              <a:t> transmission </a:t>
            </a:r>
            <a:r>
              <a:rPr lang="en-US" b="1" i="0" dirty="0">
                <a:solidFill>
                  <a:srgbClr val="5F6368"/>
                </a:solidFill>
                <a:effectLst/>
                <a:latin typeface="arial" panose="020B0604020202020204" pitchFamily="34" charset="0"/>
              </a:rPr>
              <a:t>topologies</a:t>
            </a:r>
            <a:r>
              <a:rPr lang="en-US" b="0" i="0" dirty="0">
                <a:solidFill>
                  <a:srgbClr val="4D5156"/>
                </a:solidFill>
                <a:effectLst/>
                <a:latin typeface="arial" panose="020B0604020202020204" pitchFamily="34" charset="0"/>
              </a:rPr>
              <a:t> using Coaxial cable.</a:t>
            </a:r>
            <a:endParaRPr lang="en-PH" b="0" i="0" dirty="0">
              <a:solidFill>
                <a:srgbClr val="4D5156"/>
              </a:solidFill>
              <a:effectLst/>
              <a:latin typeface="arial" panose="020B0604020202020204" pitchFamily="34" charset="0"/>
            </a:endParaRPr>
          </a:p>
          <a:p>
            <a:pPr marL="171450" indent="-171450">
              <a:buFontTx/>
              <a:buChar char="-"/>
            </a:pPr>
            <a:endParaRPr lang="en-PH" b="0" i="0" dirty="0">
              <a:solidFill>
                <a:srgbClr val="4D5156"/>
              </a:solidFill>
              <a:effectLst/>
              <a:latin typeface="arial" panose="020B0604020202020204" pitchFamily="34" charset="0"/>
            </a:endParaRPr>
          </a:p>
          <a:p>
            <a:pPr marL="171450" indent="-171450">
              <a:buFontTx/>
              <a:buChar char="-"/>
            </a:pPr>
            <a:r>
              <a:rPr lang="en-PH" b="0" i="0" dirty="0">
                <a:solidFill>
                  <a:srgbClr val="4D5156"/>
                </a:solidFill>
                <a:effectLst/>
                <a:latin typeface="arial" panose="020B0604020202020204" pitchFamily="34" charset="0"/>
              </a:rPr>
              <a:t>Advantages</a:t>
            </a:r>
          </a:p>
          <a:p>
            <a:pPr marL="628650" lvl="1" indent="-171450">
              <a:buFontTx/>
              <a:buChar char="-"/>
            </a:pPr>
            <a:r>
              <a:rPr lang="en-PH" b="0" i="0" dirty="0">
                <a:solidFill>
                  <a:srgbClr val="4D5156"/>
                </a:solidFill>
                <a:effectLst/>
                <a:latin typeface="arial" panose="020B0604020202020204" pitchFamily="34" charset="0"/>
              </a:rPr>
              <a:t>Cheap and easy to implement</a:t>
            </a:r>
          </a:p>
          <a:p>
            <a:pPr marL="628650" lvl="1" indent="-171450">
              <a:buFontTx/>
              <a:buChar char="-"/>
            </a:pPr>
            <a:r>
              <a:rPr lang="en-PH" b="0" i="0" dirty="0">
                <a:solidFill>
                  <a:srgbClr val="4D5156"/>
                </a:solidFill>
                <a:effectLst/>
                <a:latin typeface="arial" panose="020B0604020202020204" pitchFamily="34" charset="0"/>
              </a:rPr>
              <a:t>Require less cable</a:t>
            </a:r>
          </a:p>
          <a:p>
            <a:pPr marL="628650" lvl="1" indent="-171450">
              <a:buFontTx/>
              <a:buChar char="-"/>
            </a:pPr>
            <a:r>
              <a:rPr lang="en-PH" b="0" i="0" dirty="0">
                <a:solidFill>
                  <a:srgbClr val="4D5156"/>
                </a:solidFill>
                <a:effectLst/>
                <a:latin typeface="arial" panose="020B0604020202020204" pitchFamily="34" charset="0"/>
              </a:rPr>
              <a:t>Does not use any specialized network to troubleshoot.</a:t>
            </a:r>
          </a:p>
          <a:p>
            <a:pPr marL="171450" lvl="0" indent="-171450">
              <a:buFontTx/>
              <a:buChar char="-"/>
            </a:pPr>
            <a:r>
              <a:rPr lang="en-PH" b="0" i="0" dirty="0">
                <a:solidFill>
                  <a:srgbClr val="4D5156"/>
                </a:solidFill>
                <a:effectLst/>
                <a:latin typeface="arial" panose="020B0604020202020204" pitchFamily="34" charset="0"/>
              </a:rPr>
              <a:t>Disadvantages</a:t>
            </a:r>
          </a:p>
          <a:p>
            <a:pPr marL="628650" lvl="1" indent="-171450">
              <a:buFontTx/>
              <a:buChar char="-"/>
            </a:pPr>
            <a:r>
              <a:rPr lang="en-PH" b="0" i="0" dirty="0">
                <a:solidFill>
                  <a:srgbClr val="4D5156"/>
                </a:solidFill>
                <a:effectLst/>
                <a:latin typeface="arial" panose="020B0604020202020204" pitchFamily="34" charset="0"/>
              </a:rPr>
              <a:t>Network disruption when computers are added or removed</a:t>
            </a:r>
          </a:p>
          <a:p>
            <a:pPr marL="628650" lvl="1" indent="-171450">
              <a:buFontTx/>
              <a:buChar char="-"/>
            </a:pPr>
            <a:r>
              <a:rPr lang="en-PH" b="0" i="0" dirty="0">
                <a:solidFill>
                  <a:srgbClr val="4D5156"/>
                </a:solidFill>
                <a:effectLst/>
                <a:latin typeface="arial" panose="020B0604020202020204" pitchFamily="34" charset="0"/>
              </a:rPr>
              <a:t>A break in the cable will prevent all systems from accessing the network.</a:t>
            </a:r>
          </a:p>
          <a:p>
            <a:pPr marL="628650" lvl="1" indent="-171450">
              <a:buFontTx/>
              <a:buChar char="-"/>
            </a:pPr>
            <a:r>
              <a:rPr lang="en-PH" b="0" i="0" dirty="0">
                <a:solidFill>
                  <a:srgbClr val="4D5156"/>
                </a:solidFill>
                <a:effectLst/>
                <a:latin typeface="arial" panose="020B0604020202020204" pitchFamily="34" charset="0"/>
              </a:rPr>
              <a:t>Difficult to troubleshoot.</a:t>
            </a:r>
          </a:p>
        </p:txBody>
      </p:sp>
      <p:sp>
        <p:nvSpPr>
          <p:cNvPr id="4" name="Slide Number Placeholder 3"/>
          <p:cNvSpPr>
            <a:spLocks noGrp="1"/>
          </p:cNvSpPr>
          <p:nvPr>
            <p:ph type="sldNum" sz="quarter" idx="5"/>
          </p:nvPr>
        </p:nvSpPr>
        <p:spPr/>
        <p:txBody>
          <a:bodyPr/>
          <a:lstStyle/>
          <a:p>
            <a:fld id="{C6DB82B7-4838-4DDE-9225-DA15E352C1A8}" type="slidenum">
              <a:rPr lang="en-PH" smtClean="0"/>
              <a:t>21</a:t>
            </a:fld>
            <a:endParaRPr lang="en-PH"/>
          </a:p>
        </p:txBody>
      </p:sp>
    </p:spTree>
    <p:extLst>
      <p:ext uri="{BB962C8B-B14F-4D97-AF65-F5344CB8AC3E}">
        <p14:creationId xmlns:p14="http://schemas.microsoft.com/office/powerpoint/2010/main" val="34511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a:t>
            </a:fld>
            <a:endParaRPr lang="en-PH"/>
          </a:p>
        </p:txBody>
      </p:sp>
    </p:spTree>
    <p:extLst>
      <p:ext uri="{BB962C8B-B14F-4D97-AF65-F5344CB8AC3E}">
        <p14:creationId xmlns:p14="http://schemas.microsoft.com/office/powerpoint/2010/main" val="3689331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ring topology</a:t>
            </a:r>
            <a:r>
              <a:rPr lang="en-US" b="0" i="0" dirty="0">
                <a:solidFill>
                  <a:srgbClr val="202124"/>
                </a:solidFill>
                <a:effectLst/>
                <a:latin typeface="arial" panose="020B0604020202020204" pitchFamily="34" charset="0"/>
              </a:rPr>
              <a:t> is a </a:t>
            </a:r>
            <a:r>
              <a:rPr lang="en-US" b="1" i="0" dirty="0">
                <a:solidFill>
                  <a:srgbClr val="202124"/>
                </a:solidFill>
                <a:effectLst/>
                <a:latin typeface="arial" panose="020B0604020202020204" pitchFamily="34" charset="0"/>
              </a:rPr>
              <a:t>topology</a:t>
            </a:r>
            <a:r>
              <a:rPr lang="en-US" b="0" i="0" dirty="0">
                <a:solidFill>
                  <a:srgbClr val="202124"/>
                </a:solidFill>
                <a:effectLst/>
                <a:latin typeface="arial" panose="020B0604020202020204" pitchFamily="34" charset="0"/>
              </a:rPr>
              <a:t> for a Local Area Network (LAN) in which every device has exactly two neighbors for communication purposes. Typically, all messages travel through a </a:t>
            </a:r>
            <a:r>
              <a:rPr lang="en-US" b="1" i="0" dirty="0">
                <a:solidFill>
                  <a:srgbClr val="202124"/>
                </a:solidFill>
                <a:effectLst/>
                <a:latin typeface="arial" panose="020B0604020202020204" pitchFamily="34" charset="0"/>
              </a:rPr>
              <a:t>ring</a:t>
            </a:r>
            <a:r>
              <a:rPr lang="en-US" b="0" i="0" dirty="0">
                <a:solidFill>
                  <a:srgbClr val="202124"/>
                </a:solidFill>
                <a:effectLst/>
                <a:latin typeface="arial" panose="020B0604020202020204" pitchFamily="34" charset="0"/>
              </a:rPr>
              <a:t> in the same direction. A failure in any cable or device breaks the loop and will take down the entire segment.</a:t>
            </a:r>
          </a:p>
          <a:p>
            <a:pPr marL="171450" indent="-171450">
              <a:buFontTx/>
              <a:buChar char="-"/>
            </a:pPr>
            <a:endParaRPr lang="en-US" b="0" i="0" dirty="0">
              <a:solidFill>
                <a:srgbClr val="202124"/>
              </a:solidFill>
              <a:effectLst/>
              <a:latin typeface="arial" panose="020B0604020202020204" pitchFamily="34" charset="0"/>
            </a:endParaRPr>
          </a:p>
          <a:p>
            <a:pPr marL="171450" indent="-171450">
              <a:buFontTx/>
              <a:buChar char="-"/>
            </a:pPr>
            <a:r>
              <a:rPr lang="en-US" b="0" i="0" dirty="0">
                <a:solidFill>
                  <a:srgbClr val="202124"/>
                </a:solidFill>
                <a:effectLst/>
                <a:latin typeface="arial" panose="020B0604020202020204" pitchFamily="34" charset="0"/>
              </a:rPr>
              <a:t>Logical Ring</a:t>
            </a:r>
          </a:p>
          <a:p>
            <a:pPr marL="628650" lvl="1" indent="-171450">
              <a:buFontTx/>
              <a:buChar char="-"/>
            </a:pPr>
            <a:r>
              <a:rPr lang="en-US" dirty="0"/>
              <a:t>Meaning that data travels in circular fashion from one computer to another on the network.</a:t>
            </a:r>
          </a:p>
          <a:p>
            <a:pPr marL="628650" lvl="1" indent="-171450">
              <a:buFontTx/>
              <a:buChar char="-"/>
            </a:pPr>
            <a:r>
              <a:rPr lang="en-US" dirty="0"/>
              <a:t>Typically FDDI, SONET or Token Ring technology are used to implement a ring network</a:t>
            </a:r>
          </a:p>
          <a:p>
            <a:pPr marL="628650" lvl="1" indent="-171450">
              <a:buFontTx/>
              <a:buChar char="-"/>
            </a:pPr>
            <a:r>
              <a:rPr lang="en-US" dirty="0"/>
              <a:t>Ring networks are most commonly wired in a star configuration </a:t>
            </a:r>
          </a:p>
          <a:p>
            <a:pPr marL="171450" lvl="0" indent="-171450">
              <a:buFontTx/>
              <a:buChar char="-"/>
            </a:pPr>
            <a:r>
              <a:rPr lang="en-US" b="0" i="0" dirty="0">
                <a:solidFill>
                  <a:srgbClr val="202124"/>
                </a:solidFill>
                <a:effectLst/>
                <a:latin typeface="arial" panose="020B0604020202020204" pitchFamily="34" charset="0"/>
              </a:rPr>
              <a:t>Token Ring</a:t>
            </a:r>
          </a:p>
          <a:p>
            <a:pPr marL="628650" lvl="1" indent="-171450">
              <a:buFontTx/>
              <a:buChar char="-"/>
            </a:pPr>
            <a:r>
              <a:rPr lang="en-US" dirty="0"/>
              <a:t>Has multi-station access unit (MSAU), equivalent to hub or switch. MSAU performs the token circulation internally.</a:t>
            </a:r>
            <a:endParaRPr lang="en-US" b="0" i="0" dirty="0">
              <a:solidFill>
                <a:srgbClr val="202124"/>
              </a:solidFill>
              <a:effectLst/>
              <a:latin typeface="arial" panose="020B0604020202020204" pitchFamily="34" charset="0"/>
            </a:endParaRP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22</a:t>
            </a:fld>
            <a:endParaRPr lang="en-PH"/>
          </a:p>
        </p:txBody>
      </p:sp>
    </p:spTree>
    <p:extLst>
      <p:ext uri="{BB962C8B-B14F-4D97-AF65-F5344CB8AC3E}">
        <p14:creationId xmlns:p14="http://schemas.microsoft.com/office/powerpoint/2010/main" val="216227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Meaning that data travels in circular fashion from one computer to another on the network.</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23</a:t>
            </a:fld>
            <a:endParaRPr lang="en-PH"/>
          </a:p>
        </p:txBody>
      </p:sp>
    </p:spTree>
    <p:extLst>
      <p:ext uri="{BB962C8B-B14F-4D97-AF65-F5344CB8AC3E}">
        <p14:creationId xmlns:p14="http://schemas.microsoft.com/office/powerpoint/2010/main" val="267818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Token Ring uses a ring topology whereby the data is sent from one machine to the next and so on around the ring until it ends up back where it started. It also uses a token passing protocol which means that a machine can only use the network when it has control of the Token, this ensures that there are no collisions because only one machine can use the network at any given time</a:t>
            </a:r>
          </a:p>
          <a:p>
            <a:endParaRPr lang="en-US" b="0" i="0" u="none" strike="noStrike" dirty="0">
              <a:solidFill>
                <a:srgbClr val="000000"/>
              </a:solidFill>
              <a:effectLst/>
              <a:latin typeface="Arial" panose="020B0604020202020204" pitchFamily="34" charset="0"/>
            </a:endParaRPr>
          </a:p>
          <a:p>
            <a:pPr marL="171450" indent="-171450">
              <a:buFontTx/>
              <a:buChar char="-"/>
            </a:pPr>
            <a:r>
              <a:rPr lang="en-US" b="0" i="0" u="none" strike="noStrike" dirty="0">
                <a:solidFill>
                  <a:srgbClr val="000000"/>
                </a:solidFill>
                <a:effectLst/>
                <a:latin typeface="Arial" panose="020B0604020202020204" pitchFamily="34" charset="0"/>
              </a:rPr>
              <a:t>Ring Topology</a:t>
            </a:r>
          </a:p>
          <a:p>
            <a:pPr marL="171450" indent="-171450">
              <a:buFontTx/>
              <a:buChar char="-"/>
            </a:pPr>
            <a:r>
              <a:rPr lang="en-US" b="0" i="0" u="none" strike="noStrike" dirty="0">
                <a:solidFill>
                  <a:srgbClr val="000000"/>
                </a:solidFill>
                <a:effectLst/>
                <a:latin typeface="Arial" panose="020B0604020202020204" pitchFamily="34" charset="0"/>
              </a:rPr>
              <a:t>Advantages</a:t>
            </a:r>
          </a:p>
          <a:p>
            <a:pPr marL="628650" lvl="1" indent="-171450">
              <a:buFontTx/>
              <a:buChar char="-"/>
            </a:pPr>
            <a:r>
              <a:rPr lang="en-US" b="0" i="0" u="none" strike="noStrike" dirty="0">
                <a:solidFill>
                  <a:srgbClr val="000000"/>
                </a:solidFill>
                <a:effectLst/>
                <a:latin typeface="Arial" panose="020B0604020202020204" pitchFamily="34" charset="0"/>
              </a:rPr>
              <a:t>Cable faults are easily located, making troubleshooting easier.</a:t>
            </a:r>
          </a:p>
          <a:p>
            <a:pPr marL="628650" lvl="1" indent="-171450">
              <a:buFontTx/>
              <a:buChar char="-"/>
            </a:pPr>
            <a:r>
              <a:rPr lang="en-US" b="0" i="0" u="none" strike="noStrike" dirty="0">
                <a:solidFill>
                  <a:srgbClr val="000000"/>
                </a:solidFill>
                <a:effectLst/>
                <a:latin typeface="Arial" panose="020B0604020202020204" pitchFamily="34" charset="0"/>
              </a:rPr>
              <a:t>Ring networks are moderately easy to install</a:t>
            </a:r>
          </a:p>
          <a:p>
            <a:pPr marL="171450" lvl="0" indent="-171450">
              <a:buFontTx/>
              <a:buChar char="-"/>
            </a:pPr>
            <a:r>
              <a:rPr lang="en-US" b="0" i="0" u="none" strike="noStrike" dirty="0">
                <a:solidFill>
                  <a:srgbClr val="000000"/>
                </a:solidFill>
                <a:effectLst/>
                <a:latin typeface="Arial" panose="020B0604020202020204" pitchFamily="34" charset="0"/>
              </a:rPr>
              <a:t>Disadvantages</a:t>
            </a:r>
          </a:p>
          <a:p>
            <a:pPr marL="628650" lvl="1" indent="-171450">
              <a:buFontTx/>
              <a:buChar char="-"/>
            </a:pPr>
            <a:r>
              <a:rPr lang="en-US" b="0" i="0" u="none" strike="noStrike" dirty="0">
                <a:solidFill>
                  <a:srgbClr val="000000"/>
                </a:solidFill>
                <a:effectLst/>
                <a:latin typeface="Arial" panose="020B0604020202020204" pitchFamily="34" charset="0"/>
              </a:rPr>
              <a:t>Expansion to the network can cause network disruption</a:t>
            </a:r>
          </a:p>
          <a:p>
            <a:pPr marL="628650" lvl="1" indent="-171450">
              <a:buFontTx/>
              <a:buChar char="-"/>
            </a:pPr>
            <a:r>
              <a:rPr lang="en-US" b="0" i="0" u="none" strike="noStrike" dirty="0">
                <a:solidFill>
                  <a:srgbClr val="000000"/>
                </a:solidFill>
                <a:effectLst/>
                <a:latin typeface="Arial" panose="020B0604020202020204" pitchFamily="34" charset="0"/>
              </a:rPr>
              <a:t>A single break in the cable can disrupt the entire network.</a:t>
            </a:r>
          </a:p>
          <a:p>
            <a:pPr marL="628650" lvl="1"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24</a:t>
            </a:fld>
            <a:endParaRPr lang="en-PH"/>
          </a:p>
        </p:txBody>
      </p:sp>
    </p:spTree>
    <p:extLst>
      <p:ext uri="{BB962C8B-B14F-4D97-AF65-F5344CB8AC3E}">
        <p14:creationId xmlns:p14="http://schemas.microsoft.com/office/powerpoint/2010/main" val="1254292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 computers/devices connect to a central device called hub or switch.</a:t>
            </a:r>
          </a:p>
          <a:p>
            <a:pPr marL="171450" indent="-171450">
              <a:buFontTx/>
              <a:buChar char="-"/>
            </a:pPr>
            <a:r>
              <a:rPr lang="en-US" dirty="0"/>
              <a:t>Each device requires a single cable point-to-point connection between the device and hub.</a:t>
            </a:r>
          </a:p>
          <a:p>
            <a:pPr marL="171450" indent="-171450">
              <a:buFontTx/>
              <a:buChar char="-"/>
            </a:pPr>
            <a:r>
              <a:rPr lang="en-US" dirty="0"/>
              <a:t>Most widely implemented</a:t>
            </a:r>
          </a:p>
          <a:p>
            <a:pPr marL="171450" indent="-171450">
              <a:buFontTx/>
              <a:buChar char="-"/>
            </a:pPr>
            <a:r>
              <a:rPr lang="en-US" dirty="0"/>
              <a:t>Hub is the single point of failure</a:t>
            </a:r>
          </a:p>
          <a:p>
            <a:pPr marL="171450" indent="-171450">
              <a:buFontTx/>
              <a:buChar char="-"/>
            </a:pPr>
            <a:endParaRPr lang="en-US" dirty="0"/>
          </a:p>
          <a:p>
            <a:pPr marL="171450" indent="-171450">
              <a:buFontTx/>
              <a:buChar char="-"/>
            </a:pPr>
            <a:r>
              <a:rPr lang="en-US" dirty="0"/>
              <a:t>Advantages</a:t>
            </a:r>
          </a:p>
          <a:p>
            <a:pPr marL="628650" lvl="1" indent="-171450">
              <a:buFontTx/>
              <a:buChar char="-"/>
            </a:pPr>
            <a:r>
              <a:rPr lang="en-US" dirty="0"/>
              <a:t>Easily expanded without disruption</a:t>
            </a:r>
          </a:p>
          <a:p>
            <a:pPr marL="628650" lvl="1" indent="-171450">
              <a:buFontTx/>
              <a:buChar char="-"/>
            </a:pPr>
            <a:r>
              <a:rPr lang="en-US" dirty="0"/>
              <a:t>Cable failure affects only a single user</a:t>
            </a:r>
          </a:p>
          <a:p>
            <a:pPr marL="628650" lvl="1" indent="-171450">
              <a:buFontTx/>
              <a:buChar char="-"/>
            </a:pPr>
            <a:r>
              <a:rPr lang="en-US" dirty="0"/>
              <a:t>Easy to troubleshoot and isolate the problems</a:t>
            </a:r>
          </a:p>
          <a:p>
            <a:pPr marL="171450" lvl="0" indent="-171450">
              <a:buFontTx/>
              <a:buChar char="-"/>
            </a:pPr>
            <a:r>
              <a:rPr lang="en-US" dirty="0"/>
              <a:t>Disadvantages</a:t>
            </a:r>
          </a:p>
          <a:p>
            <a:pPr marL="628650" lvl="1" indent="-171450">
              <a:buFontTx/>
              <a:buChar char="-"/>
            </a:pPr>
            <a:r>
              <a:rPr lang="en-US" dirty="0"/>
              <a:t>Requires more cable to the network</a:t>
            </a:r>
          </a:p>
          <a:p>
            <a:pPr marL="628650" lvl="1" indent="-171450">
              <a:buFontTx/>
              <a:buChar char="-"/>
            </a:pPr>
            <a:r>
              <a:rPr lang="en-US" dirty="0"/>
              <a:t>A central connecting device allows for a single point of failure</a:t>
            </a:r>
          </a:p>
          <a:p>
            <a:pPr marL="628650" lvl="1" indent="-171450">
              <a:buFontTx/>
              <a:buChar char="-"/>
            </a:pPr>
            <a:r>
              <a:rPr lang="en-US" dirty="0"/>
              <a:t>More difficult to implement</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25</a:t>
            </a:fld>
            <a:endParaRPr lang="en-PH"/>
          </a:p>
        </p:txBody>
      </p:sp>
    </p:spTree>
    <p:extLst>
      <p:ext uri="{BB962C8B-B14F-4D97-AF65-F5344CB8AC3E}">
        <p14:creationId xmlns:p14="http://schemas.microsoft.com/office/powerpoint/2010/main" val="121222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computer connects to every other.</a:t>
            </a:r>
          </a:p>
          <a:p>
            <a:pPr marL="171450" indent="-171450">
              <a:buFontTx/>
              <a:buChar char="-"/>
            </a:pPr>
            <a:r>
              <a:rPr lang="en-US" dirty="0"/>
              <a:t>High level of redundancy.</a:t>
            </a:r>
          </a:p>
          <a:p>
            <a:pPr marL="171450" indent="-171450">
              <a:buFontTx/>
              <a:buChar char="-"/>
            </a:pPr>
            <a:r>
              <a:rPr lang="en-US" dirty="0"/>
              <a:t>Rarely used.</a:t>
            </a:r>
          </a:p>
          <a:p>
            <a:pPr marL="628650" lvl="1" indent="-171450">
              <a:buFontTx/>
              <a:buChar char="-"/>
            </a:pPr>
            <a:r>
              <a:rPr lang="en-US" dirty="0"/>
              <a:t>Wiring is very complicated</a:t>
            </a:r>
          </a:p>
          <a:p>
            <a:pPr marL="628650" lvl="1" indent="-171450">
              <a:buFontTx/>
              <a:buChar char="-"/>
            </a:pPr>
            <a:r>
              <a:rPr lang="en-US" dirty="0"/>
              <a:t>Cabling cost is high</a:t>
            </a:r>
          </a:p>
          <a:p>
            <a:pPr marL="628650" lvl="1" indent="-171450">
              <a:buFontTx/>
              <a:buChar char="-"/>
            </a:pPr>
            <a:r>
              <a:rPr lang="en-US" dirty="0"/>
              <a:t>Troubleshooting a failed cable is tricky</a:t>
            </a:r>
          </a:p>
          <a:p>
            <a:pPr marL="628650" lvl="1" indent="-171450">
              <a:buFontTx/>
              <a:buChar char="-"/>
            </a:pPr>
            <a:r>
              <a:rPr lang="en-US" dirty="0"/>
              <a:t>A variation hybrid mesh - create point to point connection between specific network devices, often seen in WAN implementation.</a:t>
            </a:r>
          </a:p>
          <a:p>
            <a:pPr marL="171450" lvl="0" indent="-171450">
              <a:buFontTx/>
              <a:buChar char="-"/>
            </a:pPr>
            <a:r>
              <a:rPr lang="en-US" dirty="0"/>
              <a:t>Advantages</a:t>
            </a:r>
          </a:p>
          <a:p>
            <a:pPr marL="628650" lvl="1" indent="-171450">
              <a:buFontTx/>
              <a:buChar char="-"/>
            </a:pPr>
            <a:r>
              <a:rPr lang="en-US" dirty="0"/>
              <a:t>Provides redundant paths between devices</a:t>
            </a:r>
          </a:p>
          <a:p>
            <a:pPr marL="628650" lvl="1" indent="-171450">
              <a:buFontTx/>
              <a:buChar char="-"/>
            </a:pPr>
            <a:r>
              <a:rPr lang="en-US" dirty="0"/>
              <a:t>The network can be expanded without disruption to current uses</a:t>
            </a:r>
            <a:endParaRPr lang="en-PH" dirty="0"/>
          </a:p>
          <a:p>
            <a:pPr marL="171450" lvl="0" indent="-171450">
              <a:buFontTx/>
              <a:buChar char="-"/>
            </a:pPr>
            <a:r>
              <a:rPr lang="en-PH" dirty="0"/>
              <a:t>Disadvantages</a:t>
            </a:r>
          </a:p>
          <a:p>
            <a:pPr marL="628650" lvl="1" indent="-171450">
              <a:buFontTx/>
              <a:buChar char="-"/>
            </a:pPr>
            <a:r>
              <a:rPr lang="en-PH" dirty="0"/>
              <a:t>Requires more cable than the other LAN topologies</a:t>
            </a:r>
          </a:p>
          <a:p>
            <a:pPr marL="628650" lvl="1" indent="-171450">
              <a:buFontTx/>
              <a:buChar char="-"/>
            </a:pPr>
            <a:r>
              <a:rPr lang="en-PH" dirty="0"/>
              <a:t>Can be expanded implementation</a:t>
            </a:r>
            <a:endParaRPr lang="en-US" dirty="0"/>
          </a:p>
        </p:txBody>
      </p:sp>
      <p:sp>
        <p:nvSpPr>
          <p:cNvPr id="4" name="Slide Number Placeholder 3"/>
          <p:cNvSpPr>
            <a:spLocks noGrp="1"/>
          </p:cNvSpPr>
          <p:nvPr>
            <p:ph type="sldNum" sz="quarter" idx="5"/>
          </p:nvPr>
        </p:nvSpPr>
        <p:spPr/>
        <p:txBody>
          <a:bodyPr/>
          <a:lstStyle/>
          <a:p>
            <a:fld id="{C6DB82B7-4838-4DDE-9225-DA15E352C1A8}" type="slidenum">
              <a:rPr lang="en-PH" smtClean="0"/>
              <a:t>26</a:t>
            </a:fld>
            <a:endParaRPr lang="en-PH"/>
          </a:p>
        </p:txBody>
      </p:sp>
    </p:spTree>
    <p:extLst>
      <p:ext uri="{BB962C8B-B14F-4D97-AF65-F5344CB8AC3E}">
        <p14:creationId xmlns:p14="http://schemas.microsoft.com/office/powerpoint/2010/main" val="3577884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 not require physical cabling</a:t>
            </a:r>
          </a:p>
          <a:p>
            <a:pPr marL="171450" indent="-171450">
              <a:buFontTx/>
              <a:buChar char="-"/>
            </a:pPr>
            <a:r>
              <a:rPr lang="en-US" dirty="0"/>
              <a:t>Particularly useful for remote access for laptop users </a:t>
            </a:r>
          </a:p>
          <a:p>
            <a:pPr marL="171450" indent="-171450">
              <a:buFontTx/>
              <a:buChar char="-"/>
            </a:pPr>
            <a:r>
              <a:rPr lang="en-US" dirty="0"/>
              <a:t>Eliminate cable faults and cable breaks.</a:t>
            </a:r>
          </a:p>
          <a:p>
            <a:pPr marL="171450" indent="-171450">
              <a:buFontTx/>
              <a:buChar char="-"/>
            </a:pPr>
            <a:r>
              <a:rPr lang="en-US" dirty="0"/>
              <a:t>Signal interference and security issue.</a:t>
            </a:r>
          </a:p>
          <a:p>
            <a:pPr marL="171450" indent="-171450">
              <a:buFontTx/>
              <a:buChar char="-"/>
            </a:pPr>
            <a:endParaRPr lang="en-US" dirty="0"/>
          </a:p>
          <a:p>
            <a:pPr marL="171450" indent="-171450">
              <a:buFontTx/>
              <a:buChar char="-"/>
            </a:pPr>
            <a:r>
              <a:rPr lang="en-US" dirty="0"/>
              <a:t>Advantages</a:t>
            </a:r>
          </a:p>
          <a:p>
            <a:pPr marL="628650" lvl="1" indent="-171450">
              <a:buFontTx/>
              <a:buChar char="-"/>
            </a:pPr>
            <a:r>
              <a:rPr lang="en-US" dirty="0"/>
              <a:t>Allows for wireless remote access</a:t>
            </a:r>
          </a:p>
          <a:p>
            <a:pPr marL="628650" lvl="1" indent="-171450">
              <a:buFontTx/>
              <a:buChar char="-"/>
            </a:pPr>
            <a:r>
              <a:rPr lang="en-US" dirty="0"/>
              <a:t>Network can be expanded without disruption to current users</a:t>
            </a:r>
          </a:p>
          <a:p>
            <a:pPr marL="171450" lvl="0" indent="-171450">
              <a:buFontTx/>
              <a:buChar char="-"/>
            </a:pPr>
            <a:r>
              <a:rPr lang="en-US" dirty="0"/>
              <a:t>Disadvantages</a:t>
            </a:r>
          </a:p>
          <a:p>
            <a:pPr marL="628650" lvl="1" indent="-171450">
              <a:buFontTx/>
              <a:buChar char="-"/>
            </a:pPr>
            <a:r>
              <a:rPr lang="en-US" dirty="0"/>
              <a:t>Potential security issues associated with wireless transmissions</a:t>
            </a:r>
          </a:p>
          <a:p>
            <a:pPr marL="628650" lvl="1" indent="-171450">
              <a:buFontTx/>
              <a:buChar char="-"/>
            </a:pPr>
            <a:r>
              <a:rPr lang="en-US" dirty="0"/>
              <a:t>Limited speed in comparison to other network topologies.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27</a:t>
            </a:fld>
            <a:endParaRPr lang="en-PH"/>
          </a:p>
        </p:txBody>
      </p:sp>
    </p:spTree>
    <p:extLst>
      <p:ext uri="{BB962C8B-B14F-4D97-AF65-F5344CB8AC3E}">
        <p14:creationId xmlns:p14="http://schemas.microsoft.com/office/powerpoint/2010/main" val="3086017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Every worker has a right to healthy and safe work and to a work environment that enables them to live a socially and economically productive life. Safety practices should be learned early and always adhered to when working with any electrical device including personal computers and peripherals. </a:t>
            </a:r>
          </a:p>
          <a:p>
            <a:pPr marL="171450" indent="-171450">
              <a:buFontTx/>
              <a:buChar char="-"/>
            </a:pPr>
            <a:endParaRPr lang="en-US" dirty="0"/>
          </a:p>
          <a:p>
            <a:pPr marL="171450" indent="-171450">
              <a:buFontTx/>
              <a:buChar char="-"/>
            </a:pPr>
            <a:r>
              <a:rPr lang="en-US" dirty="0"/>
              <a:t>Here are some safety precautions to take before working with any computer devices: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28</a:t>
            </a:fld>
            <a:endParaRPr lang="en-PH"/>
          </a:p>
        </p:txBody>
      </p:sp>
    </p:spTree>
    <p:extLst>
      <p:ext uri="{BB962C8B-B14F-4D97-AF65-F5344CB8AC3E}">
        <p14:creationId xmlns:p14="http://schemas.microsoft.com/office/powerpoint/2010/main" val="3766504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Amazingly, transliterated or translated into English, they all start with the letter 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31</a:t>
            </a:fld>
            <a:endParaRPr lang="en-PH"/>
          </a:p>
        </p:txBody>
      </p:sp>
    </p:spTree>
    <p:extLst>
      <p:ext uri="{BB962C8B-B14F-4D97-AF65-F5344CB8AC3E}">
        <p14:creationId xmlns:p14="http://schemas.microsoft.com/office/powerpoint/2010/main" val="1329303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obvious benefit of 5S methodology is improved productivity. This methodology can be applied to any workplace – and for our purpose we can discuss it to improve your Computer Network environment. Organizing the hardware and software used in your environment, identifying and running the items used, maintaining the equipment, and sustaining the new order through standardization, which builds understanding among employees of how they should best utilize the computer network – including hardware, software and business applications in the cloud – to be most productive at work. Let’s review.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32</a:t>
            </a:fld>
            <a:endParaRPr lang="en-PH"/>
          </a:p>
        </p:txBody>
      </p:sp>
    </p:spTree>
    <p:extLst>
      <p:ext uri="{BB962C8B-B14F-4D97-AF65-F5344CB8AC3E}">
        <p14:creationId xmlns:p14="http://schemas.microsoft.com/office/powerpoint/2010/main" val="601100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PH" b="0" i="0" dirty="0">
                <a:solidFill>
                  <a:srgbClr val="202124"/>
                </a:solidFill>
                <a:effectLst/>
                <a:latin typeface="arial" panose="020B0604020202020204" pitchFamily="34" charset="0"/>
              </a:rPr>
              <a:t>Items are </a:t>
            </a:r>
            <a:r>
              <a:rPr lang="en-PH" b="1" i="0" dirty="0">
                <a:solidFill>
                  <a:srgbClr val="202124"/>
                </a:solidFill>
                <a:effectLst/>
                <a:latin typeface="arial" panose="020B0604020202020204" pitchFamily="34" charset="0"/>
              </a:rPr>
              <a:t>red tagged</a:t>
            </a:r>
            <a:r>
              <a:rPr lang="en-PH" b="0" i="0" dirty="0">
                <a:solidFill>
                  <a:srgbClr val="202124"/>
                </a:solidFill>
                <a:effectLst/>
                <a:latin typeface="arial" panose="020B0604020202020204" pitchFamily="34" charset="0"/>
              </a:rPr>
              <a:t> to eliminate what is unneeded or does not belong in your workspace. ... Items are then moved to a </a:t>
            </a:r>
            <a:r>
              <a:rPr lang="en-PH" b="1" i="0" dirty="0">
                <a:solidFill>
                  <a:srgbClr val="202124"/>
                </a:solidFill>
                <a:effectLst/>
                <a:latin typeface="arial" panose="020B0604020202020204" pitchFamily="34" charset="0"/>
              </a:rPr>
              <a:t>red tag</a:t>
            </a:r>
            <a:r>
              <a:rPr lang="en-PH" b="0" i="0" dirty="0">
                <a:solidFill>
                  <a:srgbClr val="202124"/>
                </a:solidFill>
                <a:effectLst/>
                <a:latin typeface="arial" panose="020B0604020202020204" pitchFamily="34" charset="0"/>
              </a:rPr>
              <a:t> area. This area holds the </a:t>
            </a:r>
            <a:r>
              <a:rPr lang="en-PH" b="1" i="0" dirty="0">
                <a:solidFill>
                  <a:srgbClr val="202124"/>
                </a:solidFill>
                <a:effectLst/>
                <a:latin typeface="arial" panose="020B0604020202020204" pitchFamily="34" charset="0"/>
              </a:rPr>
              <a:t>tagged</a:t>
            </a:r>
            <a:r>
              <a:rPr lang="en-PH" b="0" i="0" dirty="0">
                <a:solidFill>
                  <a:srgbClr val="202124"/>
                </a:solidFill>
                <a:effectLst/>
                <a:latin typeface="arial" panose="020B0604020202020204" pitchFamily="34" charset="0"/>
              </a:rPr>
              <a:t> items for a specific length of time, and if the item is not needed then the item can be disposed of from the </a:t>
            </a:r>
            <a:r>
              <a:rPr lang="en-PH" b="1" i="0" dirty="0">
                <a:solidFill>
                  <a:srgbClr val="202124"/>
                </a:solidFill>
                <a:effectLst/>
                <a:latin typeface="arial" panose="020B0604020202020204" pitchFamily="34" charset="0"/>
              </a:rPr>
              <a:t>red tag</a:t>
            </a:r>
            <a:r>
              <a:rPr lang="en-PH" b="0" i="0" dirty="0">
                <a:solidFill>
                  <a:srgbClr val="202124"/>
                </a:solidFill>
                <a:effectLst/>
                <a:latin typeface="arial" panose="020B0604020202020204" pitchFamily="34" charset="0"/>
              </a:rPr>
              <a:t> area.</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33</a:t>
            </a:fld>
            <a:endParaRPr lang="en-PH"/>
          </a:p>
        </p:txBody>
      </p:sp>
    </p:spTree>
    <p:extLst>
      <p:ext uri="{BB962C8B-B14F-4D97-AF65-F5344CB8AC3E}">
        <p14:creationId xmlns:p14="http://schemas.microsoft.com/office/powerpoint/2010/main" val="125391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Powerful computers that provides services to the other computers on the network</a:t>
            </a:r>
          </a:p>
          <a:p>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function</a:t>
            </a:r>
            <a:r>
              <a:rPr lang="en-US" b="0" i="0" dirty="0">
                <a:solidFill>
                  <a:srgbClr val="202124"/>
                </a:solidFill>
                <a:effectLst/>
                <a:latin typeface="arial" panose="020B0604020202020204" pitchFamily="34" charset="0"/>
              </a:rPr>
              <a:t> of a computer </a:t>
            </a:r>
            <a:r>
              <a:rPr lang="en-US" b="1" i="0" dirty="0">
                <a:solidFill>
                  <a:srgbClr val="202124"/>
                </a:solidFill>
                <a:effectLst/>
                <a:latin typeface="arial" panose="020B0604020202020204" pitchFamily="34" charset="0"/>
              </a:rPr>
              <a:t>server</a:t>
            </a:r>
            <a:r>
              <a:rPr lang="en-US" b="0" i="0" dirty="0">
                <a:solidFill>
                  <a:srgbClr val="202124"/>
                </a:solidFill>
                <a:effectLst/>
                <a:latin typeface="arial" panose="020B0604020202020204" pitchFamily="34" charset="0"/>
              </a:rPr>
              <a:t> is to store, retrieve and send or "serve" files and data to other computers on its network. Many businesses of all sizes use a local network or "intranet" in their office facilities.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a:t>
            </a:fld>
            <a:endParaRPr lang="en-PH"/>
          </a:p>
        </p:txBody>
      </p:sp>
    </p:spTree>
    <p:extLst>
      <p:ext uri="{BB962C8B-B14F-4D97-AF65-F5344CB8AC3E}">
        <p14:creationId xmlns:p14="http://schemas.microsoft.com/office/powerpoint/2010/main" val="223503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step you will make sure to lay out your computer network in most efficient way, and make sure that your employees have a proper workplace that allows them to be productive within your network: make sure that if new equipment, software or license is required, it is acquired. Don’t be an unintentional software pirate! Make sure that your offices are properly wired, and your necessary items such as printers, scanners, etc. at a reachable distance and can be easily accessed. So, set things in order – and then shine!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34</a:t>
            </a:fld>
            <a:endParaRPr lang="en-PH"/>
          </a:p>
        </p:txBody>
      </p:sp>
    </p:spTree>
    <p:extLst>
      <p:ext uri="{BB962C8B-B14F-4D97-AF65-F5344CB8AC3E}">
        <p14:creationId xmlns:p14="http://schemas.microsoft.com/office/powerpoint/2010/main" val="145050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 your workforce the importance of maintaining and cleaning the equipment and data for a great impact on the way your business operates. Shine also helps the equipment to last longer as you aren’t neglecting it and allowing it to get cluttered or dusty. In addition to prolonging the lifespan of your equipment, keeping things right is also healthy for your employees. </a:t>
            </a:r>
          </a:p>
          <a:p>
            <a:pPr marL="171450" indent="-171450">
              <a:buFontTx/>
              <a:buChar char="-"/>
            </a:pPr>
            <a:endParaRPr lang="en-US" dirty="0"/>
          </a:p>
          <a:p>
            <a:pPr marL="171450" indent="-171450">
              <a:buFontTx/>
              <a:buChar char="-"/>
            </a:pPr>
            <a:r>
              <a:rPr lang="en-US" dirty="0"/>
              <a:t>When they perform their jobs better, your business is doing better. To propel your success even further, move on to the next step – standardize.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35</a:t>
            </a:fld>
            <a:endParaRPr lang="en-PH"/>
          </a:p>
        </p:txBody>
      </p:sp>
    </p:spTree>
    <p:extLst>
      <p:ext uri="{BB962C8B-B14F-4D97-AF65-F5344CB8AC3E}">
        <p14:creationId xmlns:p14="http://schemas.microsoft.com/office/powerpoint/2010/main" val="8274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ensure that large orders and other processes would flow easily, especially if you are looking to expand your business. When you have your equipment documented, and when procedures become part of the employee manual, your organization will benefit from 8 improved operations. You can easily use standard procedures for cross-training of your employees, or bringing new hires on board. In addition, many platforms and solutions now come with options to migrate data one to another, and having a standardized setup makes things like data migrations, equipment and software updates a breeze.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36</a:t>
            </a:fld>
            <a:endParaRPr lang="en-PH"/>
          </a:p>
        </p:txBody>
      </p:sp>
    </p:spTree>
    <p:extLst>
      <p:ext uri="{BB962C8B-B14F-4D97-AF65-F5344CB8AC3E}">
        <p14:creationId xmlns:p14="http://schemas.microsoft.com/office/powerpoint/2010/main" val="254019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unmonitored, your data, your network and computer equipment and devices may get compromised and bring you to a gradual decline back to the old ways. It may affect your business directly by having your business data and environment vulnerable. It turns, it will leave employees idle and impacting your ability to do business, costing you evens more through the loss of productivity, revenue, or reputation.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37</a:t>
            </a:fld>
            <a:endParaRPr lang="en-PH"/>
          </a:p>
        </p:txBody>
      </p:sp>
    </p:spTree>
    <p:extLst>
      <p:ext uri="{BB962C8B-B14F-4D97-AF65-F5344CB8AC3E}">
        <p14:creationId xmlns:p14="http://schemas.microsoft.com/office/powerpoint/2010/main" val="4193600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38</a:t>
            </a:fld>
            <a:endParaRPr lang="en-PH"/>
          </a:p>
        </p:txBody>
      </p:sp>
    </p:spTree>
    <p:extLst>
      <p:ext uri="{BB962C8B-B14F-4D97-AF65-F5344CB8AC3E}">
        <p14:creationId xmlns:p14="http://schemas.microsoft.com/office/powerpoint/2010/main" val="1157803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picture below, this crimper is capable of crimping a RJ-11 (6-Pin) and RJ-45 (8-Pin) connectors and also includes a wire cutter near the handles that can be used to cut phone or CAT5 cable.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39</a:t>
            </a:fld>
            <a:endParaRPr lang="en-PH"/>
          </a:p>
        </p:txBody>
      </p:sp>
    </p:spTree>
    <p:extLst>
      <p:ext uri="{BB962C8B-B14F-4D97-AF65-F5344CB8AC3E}">
        <p14:creationId xmlns:p14="http://schemas.microsoft.com/office/powerpoint/2010/main" val="688573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shows an example of a wire stripper, which strips a cable by placing the cable in-between the blade and one of the ridges and then spun around the cable until the jacket can be pulled off.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40</a:t>
            </a:fld>
            <a:endParaRPr lang="en-PH"/>
          </a:p>
        </p:txBody>
      </p:sp>
    </p:spTree>
    <p:extLst>
      <p:ext uri="{BB962C8B-B14F-4D97-AF65-F5344CB8AC3E}">
        <p14:creationId xmlns:p14="http://schemas.microsoft.com/office/powerpoint/2010/main" val="3924134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attachment is gripped by a chuck at one end of the drill and rotated while pressed against the target material. The tip, and sometimes edges, of the cutting tool does the work of cutting into the target material. This may be slicing off thin shavings (twist drills or auger bits), grinding off small particles (oil drilling), crushing and removing pieces of the work piece (SDS masonry drill), countersinking, counter boring, or other operations. Drills are commonly used in woodworking, metalworking, construction and do-</a:t>
            </a:r>
            <a:r>
              <a:rPr lang="en-US" dirty="0" err="1"/>
              <a:t>ityourself</a:t>
            </a:r>
            <a:r>
              <a:rPr lang="en-US" dirty="0"/>
              <a:t> projects. Specially designed drills are also used in medicine, space missions and other applications. Drills are available with a wide variety of performance characteristics, such as power and capacity.</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41</a:t>
            </a:fld>
            <a:endParaRPr lang="en-PH"/>
          </a:p>
        </p:txBody>
      </p:sp>
    </p:spTree>
    <p:extLst>
      <p:ext uri="{BB962C8B-B14F-4D97-AF65-F5344CB8AC3E}">
        <p14:creationId xmlns:p14="http://schemas.microsoft.com/office/powerpoint/2010/main" val="436340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42</a:t>
            </a:fld>
            <a:endParaRPr lang="en-PH"/>
          </a:p>
        </p:txBody>
      </p:sp>
    </p:spTree>
    <p:extLst>
      <p:ext uri="{BB962C8B-B14F-4D97-AF65-F5344CB8AC3E}">
        <p14:creationId xmlns:p14="http://schemas.microsoft.com/office/powerpoint/2010/main" val="2225684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Unlike a network switch or router, a network hub has no routing tables or intelligence on where to send information and broadcasts all network data across each connection. Most hubs can detect basic network errors such as collisions, but having all information broadcast to multiple ports can be a security risk and cause bottlenecks. In the past network hubs were popular because they were much cheaper than a switch and router, but today most switches do not cost much more than a hub and are a much better solution for any network.</a:t>
            </a:r>
          </a:p>
          <a:p>
            <a:pPr marL="171450" indent="-171450">
              <a:buFontTx/>
              <a:buChar char="-"/>
            </a:pPr>
            <a:endParaRPr lang="en-US" dirty="0"/>
          </a:p>
          <a:p>
            <a:pPr marL="171450" indent="-171450">
              <a:buFontTx/>
              <a:buChar char="-"/>
            </a:pPr>
            <a:r>
              <a:rPr lang="en-US" dirty="0"/>
              <a:t>In general, a hub refers to a hardware device that enables multiple devices or connections to be connected to a computer. Another example besides the one given above is a USB hub, which allows dozens of to be connected to one computer, even though that computer may only have a few USB connections. The picture is an example of a USB hub.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43</a:t>
            </a:fld>
            <a:endParaRPr lang="en-PH"/>
          </a:p>
        </p:txBody>
      </p:sp>
    </p:spTree>
    <p:extLst>
      <p:ext uri="{BB962C8B-B14F-4D97-AF65-F5344CB8AC3E}">
        <p14:creationId xmlns:p14="http://schemas.microsoft.com/office/powerpoint/2010/main" val="3145365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that uses the services that a server provides the client is less powerful than server</a:t>
            </a:r>
          </a:p>
          <a:p>
            <a:r>
              <a:rPr lang="en-US" b="0" i="0" dirty="0">
                <a:solidFill>
                  <a:srgbClr val="1A1A1A"/>
                </a:solidFill>
                <a:effectLst/>
                <a:latin typeface="Georgia" panose="02040502050405020303" pitchFamily="18" charset="0"/>
              </a:rPr>
              <a:t>…computer or terminal (called a client) can search simultaneously a number of databases maintained on heterogeneous computers (called servers). The latter are located at different geographic sites, and their databases contain different data types and often use incompatible data formats. The simultaneous, distributed search is possible because clients and servers…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5</a:t>
            </a:fld>
            <a:endParaRPr lang="en-PH"/>
          </a:p>
        </p:txBody>
      </p:sp>
    </p:spTree>
    <p:extLst>
      <p:ext uri="{BB962C8B-B14F-4D97-AF65-F5344CB8AC3E}">
        <p14:creationId xmlns:p14="http://schemas.microsoft.com/office/powerpoint/2010/main" val="1763929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less advanced network hubs, a network switch forwards data only to one or multiple devices that need to receive it, rather than broadcasting the same data out of each of its ports.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44</a:t>
            </a:fld>
            <a:endParaRPr lang="en-PH"/>
          </a:p>
        </p:txBody>
      </p:sp>
    </p:spTree>
    <p:extLst>
      <p:ext uri="{BB962C8B-B14F-4D97-AF65-F5344CB8AC3E}">
        <p14:creationId xmlns:p14="http://schemas.microsoft.com/office/powerpoint/2010/main" val="27560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 unmanaged switch simply allows Ethernet devices to communicate with one another, such as a PC or network printer, and those are typically what we call “plug and play.”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45</a:t>
            </a:fld>
            <a:endParaRPr lang="en-PH"/>
          </a:p>
        </p:txBody>
      </p:sp>
    </p:spTree>
    <p:extLst>
      <p:ext uri="{BB962C8B-B14F-4D97-AF65-F5344CB8AC3E}">
        <p14:creationId xmlns:p14="http://schemas.microsoft.com/office/powerpoint/2010/main" val="114501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Early network interface controllers were commonly implemented on expansion cards that plugged into a computer bus. The low cost and ubiquity of the Ethernet standard means that most newer computers have a network interface built into the motherboard.</a:t>
            </a:r>
          </a:p>
          <a:p>
            <a:pPr marL="171450" indent="-171450">
              <a:buFontTx/>
              <a:buChar char="-"/>
            </a:pPr>
            <a:endParaRPr lang="en-US" dirty="0"/>
          </a:p>
          <a:p>
            <a:pPr marL="171450" indent="-171450">
              <a:buFontTx/>
              <a:buChar char="-"/>
            </a:pPr>
            <a:r>
              <a:rPr lang="en-US" dirty="0"/>
              <a:t>Modern network interface controllers offer advanced features such as interrupt and DMA interfaces to the host processors, support for multiple receive and transmit queues, partitioning into multiple logical interfaces, and on-controller network traffic processing such as the TCP offload engine.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46</a:t>
            </a:fld>
            <a:endParaRPr lang="en-PH"/>
          </a:p>
        </p:txBody>
      </p:sp>
    </p:spTree>
    <p:extLst>
      <p:ext uri="{BB962C8B-B14F-4D97-AF65-F5344CB8AC3E}">
        <p14:creationId xmlns:p14="http://schemas.microsoft.com/office/powerpoint/2010/main" val="1092677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function in a wired LAN (local area network), in a wireless-only LAN (WLAN), or in a mixed wired/wireless network, depending on the manufacturer and model.</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47</a:t>
            </a:fld>
            <a:endParaRPr lang="en-PH"/>
          </a:p>
        </p:txBody>
      </p:sp>
    </p:spTree>
    <p:extLst>
      <p:ext uri="{BB962C8B-B14F-4D97-AF65-F5344CB8AC3E}">
        <p14:creationId xmlns:p14="http://schemas.microsoft.com/office/powerpoint/2010/main" val="35072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 usually connects to a router (via a wired network) as a standalone device, but it can also be an integral component of the router itself.</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48</a:t>
            </a:fld>
            <a:endParaRPr lang="en-PH"/>
          </a:p>
        </p:txBody>
      </p:sp>
    </p:spTree>
    <p:extLst>
      <p:ext uri="{BB962C8B-B14F-4D97-AF65-F5344CB8AC3E}">
        <p14:creationId xmlns:p14="http://schemas.microsoft.com/office/powerpoint/2010/main" val="3807636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two most common printer mechanisms are black and white laser printers used for common documents, and color inkjet printers which can produce high quality photograph quality output. </a:t>
            </a:r>
            <a:endParaRPr lang="en-PH" b="1" i="0" dirty="0">
              <a:solidFill>
                <a:srgbClr val="202124"/>
              </a:solidFill>
              <a:effectLst/>
              <a:latin typeface="Google Sans"/>
            </a:endParaRPr>
          </a:p>
          <a:p>
            <a:pPr algn="l"/>
            <a:endParaRPr lang="en-PH" b="1" i="0" dirty="0">
              <a:solidFill>
                <a:srgbClr val="202124"/>
              </a:solidFill>
              <a:effectLst/>
              <a:latin typeface="Google Sans"/>
            </a:endParaRPr>
          </a:p>
          <a:p>
            <a:pPr algn="l"/>
            <a:r>
              <a:rPr lang="en-PH" b="1" i="0" dirty="0">
                <a:solidFill>
                  <a:srgbClr val="202124"/>
                </a:solidFill>
                <a:effectLst/>
                <a:latin typeface="Google Sans"/>
              </a:rPr>
              <a:t>Types of Printer</a:t>
            </a:r>
            <a:endParaRPr lang="en-PH" b="0" i="0" dirty="0">
              <a:solidFill>
                <a:srgbClr val="202124"/>
              </a:solidFill>
              <a:effectLst/>
              <a:latin typeface="Google Sans"/>
            </a:endParaRPr>
          </a:p>
          <a:p>
            <a:pPr algn="l">
              <a:buFont typeface="Arial" panose="020B0604020202020204" pitchFamily="34" charset="0"/>
              <a:buChar char="•"/>
            </a:pPr>
            <a:r>
              <a:rPr lang="en-PH" b="1" i="0" dirty="0">
                <a:solidFill>
                  <a:srgbClr val="202124"/>
                </a:solidFill>
                <a:effectLst/>
                <a:latin typeface="arial" panose="020B0604020202020204" pitchFamily="34" charset="0"/>
              </a:rPr>
              <a:t>Laser Printers</a:t>
            </a:r>
            <a:r>
              <a:rPr lang="en-PH" b="0" i="0" dirty="0">
                <a:solidFill>
                  <a:srgbClr val="202124"/>
                </a:solidFill>
                <a:effectLst/>
                <a:latin typeface="arial" panose="020B0604020202020204" pitchFamily="34" charset="0"/>
              </a:rPr>
              <a:t>.</a:t>
            </a:r>
          </a:p>
          <a:p>
            <a:pPr algn="l">
              <a:buFont typeface="Arial" panose="020B0604020202020204" pitchFamily="34" charset="0"/>
              <a:buChar char="•"/>
            </a:pPr>
            <a:r>
              <a:rPr lang="en-PH" b="0" i="0" dirty="0">
                <a:solidFill>
                  <a:srgbClr val="202124"/>
                </a:solidFill>
                <a:effectLst/>
                <a:latin typeface="arial" panose="020B0604020202020204" pitchFamily="34" charset="0"/>
              </a:rPr>
              <a:t>Solid Ink Printers.</a:t>
            </a:r>
          </a:p>
          <a:p>
            <a:pPr algn="l">
              <a:buFont typeface="Arial" panose="020B0604020202020204" pitchFamily="34" charset="0"/>
              <a:buChar char="•"/>
            </a:pPr>
            <a:r>
              <a:rPr lang="en-PH" b="0" i="0" dirty="0">
                <a:solidFill>
                  <a:srgbClr val="202124"/>
                </a:solidFill>
                <a:effectLst/>
                <a:latin typeface="arial" panose="020B0604020202020204" pitchFamily="34" charset="0"/>
              </a:rPr>
              <a:t>LED Printers.</a:t>
            </a:r>
          </a:p>
          <a:p>
            <a:pPr algn="l">
              <a:buFont typeface="Arial" panose="020B0604020202020204" pitchFamily="34" charset="0"/>
              <a:buChar char="•"/>
            </a:pPr>
            <a:r>
              <a:rPr lang="en-PH" b="0" i="0" dirty="0">
                <a:solidFill>
                  <a:srgbClr val="202124"/>
                </a:solidFill>
                <a:effectLst/>
                <a:latin typeface="arial" panose="020B0604020202020204" pitchFamily="34" charset="0"/>
              </a:rPr>
              <a:t>Business </a:t>
            </a:r>
            <a:r>
              <a:rPr lang="en-PH" b="1" i="0" dirty="0">
                <a:solidFill>
                  <a:srgbClr val="202124"/>
                </a:solidFill>
                <a:effectLst/>
                <a:latin typeface="arial" panose="020B0604020202020204" pitchFamily="34" charset="0"/>
              </a:rPr>
              <a:t>Inkjet Printers</a:t>
            </a:r>
            <a:r>
              <a:rPr lang="en-PH" b="0" i="0" dirty="0">
                <a:solidFill>
                  <a:srgbClr val="202124"/>
                </a:solidFill>
                <a:effectLst/>
                <a:latin typeface="arial" panose="020B0604020202020204" pitchFamily="34" charset="0"/>
              </a:rPr>
              <a:t>.</a:t>
            </a:r>
          </a:p>
          <a:p>
            <a:pPr algn="l">
              <a:buFont typeface="Arial" panose="020B0604020202020204" pitchFamily="34" charset="0"/>
              <a:buChar char="•"/>
            </a:pPr>
            <a:r>
              <a:rPr lang="en-PH" b="0" i="0" dirty="0">
                <a:solidFill>
                  <a:srgbClr val="202124"/>
                </a:solidFill>
                <a:effectLst/>
                <a:latin typeface="arial" panose="020B0604020202020204" pitchFamily="34" charset="0"/>
              </a:rPr>
              <a:t>Home </a:t>
            </a:r>
            <a:r>
              <a:rPr lang="en-PH" b="1" i="0" dirty="0">
                <a:solidFill>
                  <a:srgbClr val="202124"/>
                </a:solidFill>
                <a:effectLst/>
                <a:latin typeface="arial" panose="020B0604020202020204" pitchFamily="34" charset="0"/>
              </a:rPr>
              <a:t>Inkjet Printers</a:t>
            </a:r>
            <a:r>
              <a:rPr lang="en-PH" b="0" i="0" dirty="0">
                <a:solidFill>
                  <a:srgbClr val="202124"/>
                </a:solidFill>
                <a:effectLst/>
                <a:latin typeface="arial" panose="020B0604020202020204" pitchFamily="34" charset="0"/>
              </a:rPr>
              <a:t>.</a:t>
            </a:r>
          </a:p>
          <a:p>
            <a:pPr algn="l">
              <a:buFont typeface="Arial" panose="020B0604020202020204" pitchFamily="34" charset="0"/>
              <a:buChar char="•"/>
            </a:pPr>
            <a:r>
              <a:rPr lang="en-PH" b="0" i="0" dirty="0">
                <a:solidFill>
                  <a:srgbClr val="202124"/>
                </a:solidFill>
                <a:effectLst/>
                <a:latin typeface="arial" panose="020B0604020202020204" pitchFamily="34" charset="0"/>
              </a:rPr>
              <a:t>Multifunction Printers.</a:t>
            </a:r>
          </a:p>
          <a:p>
            <a:pPr algn="l">
              <a:buFont typeface="Arial" panose="020B0604020202020204" pitchFamily="34" charset="0"/>
              <a:buChar char="•"/>
            </a:pPr>
            <a:r>
              <a:rPr lang="en-PH" b="1" i="0" dirty="0">
                <a:solidFill>
                  <a:srgbClr val="202124"/>
                </a:solidFill>
                <a:effectLst/>
                <a:latin typeface="arial" panose="020B0604020202020204" pitchFamily="34" charset="0"/>
              </a:rPr>
              <a:t>Dot Matrix Printers</a:t>
            </a:r>
            <a:r>
              <a:rPr lang="en-PH" b="0" i="0" dirty="0">
                <a:solidFill>
                  <a:srgbClr val="202124"/>
                </a:solidFill>
                <a:effectLst/>
                <a:latin typeface="arial" panose="020B0604020202020204" pitchFamily="34" charset="0"/>
              </a:rPr>
              <a:t>.</a:t>
            </a:r>
          </a:p>
          <a:p>
            <a:pPr algn="l">
              <a:buFont typeface="Arial" panose="020B0604020202020204" pitchFamily="34" charset="0"/>
              <a:buChar char="•"/>
            </a:pPr>
            <a:r>
              <a:rPr lang="en-PH" b="1" i="0" dirty="0">
                <a:solidFill>
                  <a:srgbClr val="202124"/>
                </a:solidFill>
                <a:effectLst/>
                <a:latin typeface="arial" panose="020B0604020202020204" pitchFamily="34" charset="0"/>
              </a:rPr>
              <a:t>3D Printers</a:t>
            </a:r>
            <a:r>
              <a:rPr lang="en-PH" b="0" i="0" dirty="0">
                <a:solidFill>
                  <a:srgbClr val="202124"/>
                </a:solidFill>
                <a:effectLst/>
                <a:latin typeface="arial" panose="020B0604020202020204" pitchFamily="34" charset="0"/>
              </a:rPr>
              <a:t>.</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49</a:t>
            </a:fld>
            <a:endParaRPr lang="en-PH"/>
          </a:p>
        </p:txBody>
      </p:sp>
    </p:spTree>
    <p:extLst>
      <p:ext uri="{BB962C8B-B14F-4D97-AF65-F5344CB8AC3E}">
        <p14:creationId xmlns:p14="http://schemas.microsoft.com/office/powerpoint/2010/main" val="3763685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different types of cable testers, each able to test a specific type of cable or wire (some may be able to test different types of cables or wires).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50</a:t>
            </a:fld>
            <a:endParaRPr lang="en-PH"/>
          </a:p>
        </p:txBody>
      </p:sp>
    </p:spTree>
    <p:extLst>
      <p:ext uri="{BB962C8B-B14F-4D97-AF65-F5344CB8AC3E}">
        <p14:creationId xmlns:p14="http://schemas.microsoft.com/office/powerpoint/2010/main" val="3803733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54</a:t>
            </a:fld>
            <a:endParaRPr lang="en-PH"/>
          </a:p>
        </p:txBody>
      </p:sp>
    </p:spTree>
    <p:extLst>
      <p:ext uri="{BB962C8B-B14F-4D97-AF65-F5344CB8AC3E}">
        <p14:creationId xmlns:p14="http://schemas.microsoft.com/office/powerpoint/2010/main" val="4167063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Fingerless gloves have one large opening rather than individual openings for each finger are sometimes called gauntlets. Gloves which cover the entire hand or fist but do not have separate finger openings or sheaths are called mittens. Mittens are warmer than gloves made of the same material because fingers maintain their warmth better when they are in contact with each other. Reduced surface area reduces heat loss.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57</a:t>
            </a:fld>
            <a:endParaRPr lang="en-PH"/>
          </a:p>
        </p:txBody>
      </p:sp>
    </p:spTree>
    <p:extLst>
      <p:ext uri="{BB962C8B-B14F-4D97-AF65-F5344CB8AC3E}">
        <p14:creationId xmlns:p14="http://schemas.microsoft.com/office/powerpoint/2010/main" val="812357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types of network cables like Coaxial cable, Optical fiber cable, Twisted Pair cables are used depending on the network's topology, protocol and size. The devices can be separated by a few meters (e.g. via Ethernet) or nearly unlimited distances (e.g. via the interconnections of the Internet).</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59</a:t>
            </a:fld>
            <a:endParaRPr lang="en-PH"/>
          </a:p>
        </p:txBody>
      </p:sp>
    </p:spTree>
    <p:extLst>
      <p:ext uri="{BB962C8B-B14F-4D97-AF65-F5344CB8AC3E}">
        <p14:creationId xmlns:p14="http://schemas.microsoft.com/office/powerpoint/2010/main" val="232596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physical connection between the devices on a network</a:t>
            </a:r>
          </a:p>
          <a:p>
            <a:pPr algn="l"/>
            <a:r>
              <a:rPr lang="en-US" b="0" i="0" dirty="0">
                <a:solidFill>
                  <a:srgbClr val="000000"/>
                </a:solidFill>
                <a:effectLst/>
                <a:latin typeface="CiscoSansLight"/>
              </a:rPr>
              <a:t>Communication across a network is carried on a </a:t>
            </a:r>
            <a:r>
              <a:rPr lang="en-US" b="1" i="1" dirty="0">
                <a:solidFill>
                  <a:srgbClr val="000000"/>
                </a:solidFill>
                <a:effectLst/>
                <a:latin typeface="CiscoSansLight"/>
              </a:rPr>
              <a:t>medium</a:t>
            </a:r>
            <a:r>
              <a:rPr lang="en-US" b="0" i="0" dirty="0">
                <a:solidFill>
                  <a:srgbClr val="000000"/>
                </a:solidFill>
                <a:effectLst/>
                <a:latin typeface="CiscoSansLight"/>
              </a:rPr>
              <a:t>. The medium provides the channel over which the message travels from source to destination.</a:t>
            </a:r>
          </a:p>
          <a:p>
            <a:pPr algn="l"/>
            <a:r>
              <a:rPr lang="en-US" b="0" i="0" dirty="0">
                <a:solidFill>
                  <a:srgbClr val="000000"/>
                </a:solidFill>
                <a:effectLst/>
                <a:latin typeface="CiscoSansLight"/>
              </a:rPr>
              <a:t>Modern networks primarily use the following three types of media to interconnect devices and to provide the pathway over which data can be transmitted:</a:t>
            </a:r>
          </a:p>
          <a:p>
            <a:pPr algn="l">
              <a:buFont typeface="Arial" panose="020B0604020202020204" pitchFamily="34" charset="0"/>
              <a:buChar char="•"/>
            </a:pPr>
            <a:r>
              <a:rPr lang="en-US" sz="1800" b="0" i="0" dirty="0">
                <a:solidFill>
                  <a:srgbClr val="000000"/>
                </a:solidFill>
                <a:effectLst/>
                <a:latin typeface="CiscoSansLight"/>
              </a:rPr>
              <a:t>Metallic wires within cables</a:t>
            </a:r>
          </a:p>
          <a:p>
            <a:pPr algn="l">
              <a:buFont typeface="Arial" panose="020B0604020202020204" pitchFamily="34" charset="0"/>
              <a:buChar char="•"/>
            </a:pPr>
            <a:r>
              <a:rPr lang="en-US" sz="1800" b="0" i="0" dirty="0">
                <a:solidFill>
                  <a:srgbClr val="000000"/>
                </a:solidFill>
                <a:effectLst/>
                <a:latin typeface="CiscoSansLight"/>
              </a:rPr>
              <a:t>Glass or plastic fibers (fiber-optic cable)</a:t>
            </a:r>
          </a:p>
          <a:p>
            <a:pPr algn="l">
              <a:buFont typeface="Arial" panose="020B0604020202020204" pitchFamily="34" charset="0"/>
              <a:buChar char="•"/>
            </a:pPr>
            <a:r>
              <a:rPr lang="en-US" sz="1800" b="0" i="0" dirty="0">
                <a:solidFill>
                  <a:srgbClr val="000000"/>
                </a:solidFill>
                <a:effectLst/>
                <a:latin typeface="CiscoSansLight"/>
              </a:rPr>
              <a:t>Wireless transmission</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6</a:t>
            </a:fld>
            <a:endParaRPr lang="en-PH"/>
          </a:p>
        </p:txBody>
      </p:sp>
    </p:spTree>
    <p:extLst>
      <p:ext uri="{BB962C8B-B14F-4D97-AF65-F5344CB8AC3E}">
        <p14:creationId xmlns:p14="http://schemas.microsoft.com/office/powerpoint/2010/main" val="2370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60</a:t>
            </a:fld>
            <a:endParaRPr lang="en-PH"/>
          </a:p>
        </p:txBody>
      </p:sp>
    </p:spTree>
    <p:extLst>
      <p:ext uri="{BB962C8B-B14F-4D97-AF65-F5344CB8AC3E}">
        <p14:creationId xmlns:p14="http://schemas.microsoft.com/office/powerpoint/2010/main" val="2418407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61</a:t>
            </a:fld>
            <a:endParaRPr lang="en-PH"/>
          </a:p>
        </p:txBody>
      </p:sp>
    </p:spTree>
    <p:extLst>
      <p:ext uri="{BB962C8B-B14F-4D97-AF65-F5344CB8AC3E}">
        <p14:creationId xmlns:p14="http://schemas.microsoft.com/office/powerpoint/2010/main" val="1669643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TIA</a:t>
            </a:r>
            <a:r>
              <a:rPr lang="en-US" b="0" i="0" dirty="0">
                <a:solidFill>
                  <a:srgbClr val="202124"/>
                </a:solidFill>
                <a:effectLst/>
                <a:latin typeface="arial" panose="020B0604020202020204" pitchFamily="34" charset="0"/>
              </a:rPr>
              <a:t> (Telecommunications Industry Association) and the </a:t>
            </a:r>
            <a:r>
              <a:rPr lang="en-US" b="1" i="0" dirty="0">
                <a:solidFill>
                  <a:srgbClr val="202124"/>
                </a:solidFill>
                <a:effectLst/>
                <a:latin typeface="arial" panose="020B0604020202020204" pitchFamily="34" charset="0"/>
              </a:rPr>
              <a:t>EIA</a:t>
            </a:r>
            <a:r>
              <a:rPr lang="en-US" b="0" i="0" dirty="0">
                <a:solidFill>
                  <a:srgbClr val="202124"/>
                </a:solidFill>
                <a:effectLst/>
                <a:latin typeface="arial" panose="020B0604020202020204" pitchFamily="34" charset="0"/>
              </a:rPr>
              <a:t> (Electronic Industries Association) began developing methods for cabling buildings, with the intent of developing a uniform wiring system that would support multivendor products and environments.</a:t>
            </a:r>
          </a:p>
          <a:p>
            <a:pPr marL="171450" indent="-171450">
              <a:buFontTx/>
              <a:buChar char="-"/>
            </a:pPr>
            <a:endParaRPr lang="en-US" b="0" i="0" dirty="0">
              <a:solidFill>
                <a:srgbClr val="202124"/>
              </a:solidFill>
              <a:effectLst/>
              <a:latin typeface="arial" panose="020B0604020202020204" pitchFamily="34" charset="0"/>
            </a:endParaRPr>
          </a:p>
          <a:p>
            <a:pPr marL="171450" indent="-171450">
              <a:buFontTx/>
              <a:buChar char="-"/>
            </a:pPr>
            <a:r>
              <a:rPr lang="en-US" dirty="0"/>
              <a:t>Both the T-568A and the T-568B standard Straight-Through cables are used most often as patch cords for your Ethernet connections. If you require a cable to connect two Ethernet devices directly together without a hub or when you connect two hubs together, you will need to use a Crossover cable instead.</a:t>
            </a:r>
          </a:p>
          <a:p>
            <a:pPr marL="171450" indent="-171450">
              <a:buFontTx/>
              <a:buChar char="-"/>
            </a:pPr>
            <a:endParaRPr lang="en-US" dirty="0"/>
          </a:p>
          <a:p>
            <a:pPr marL="171450" indent="-171450">
              <a:buFontTx/>
              <a:buChar char="-"/>
            </a:pPr>
            <a:r>
              <a:rPr lang="en-US" dirty="0"/>
              <a:t>A good way of remembering how to wire a Crossover Ethernet cable is to wire one end using the T-568A standard and the other end using the T-568B standard. Another way of remembering the color coding is to simply switch the Green set of wires in place with the Orange set of wires. Specifically, switch the solid Green (G) with the solid Orange, and switch the green/white with the orange/white.</a:t>
            </a:r>
            <a:endParaRPr lang="en-US" b="0" i="0" dirty="0">
              <a:solidFill>
                <a:srgbClr val="202124"/>
              </a:solidFill>
              <a:effectLst/>
              <a:latin typeface="arial" panose="020B0604020202020204" pitchFamily="34" charset="0"/>
            </a:endParaRP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62</a:t>
            </a:fld>
            <a:endParaRPr lang="en-PH"/>
          </a:p>
        </p:txBody>
      </p:sp>
    </p:spTree>
    <p:extLst>
      <p:ext uri="{BB962C8B-B14F-4D97-AF65-F5344CB8AC3E}">
        <p14:creationId xmlns:p14="http://schemas.microsoft.com/office/powerpoint/2010/main" val="2149446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67</a:t>
            </a:fld>
            <a:endParaRPr lang="en-PH"/>
          </a:p>
        </p:txBody>
      </p:sp>
    </p:spTree>
    <p:extLst>
      <p:ext uri="{BB962C8B-B14F-4D97-AF65-F5344CB8AC3E}">
        <p14:creationId xmlns:p14="http://schemas.microsoft.com/office/powerpoint/2010/main" val="40856660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71</a:t>
            </a:fld>
            <a:endParaRPr lang="en-PH"/>
          </a:p>
        </p:txBody>
      </p:sp>
    </p:spTree>
    <p:extLst>
      <p:ext uri="{BB962C8B-B14F-4D97-AF65-F5344CB8AC3E}">
        <p14:creationId xmlns:p14="http://schemas.microsoft.com/office/powerpoint/2010/main" val="1983699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modular box</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74</a:t>
            </a:fld>
            <a:endParaRPr lang="en-PH"/>
          </a:p>
        </p:txBody>
      </p:sp>
    </p:spTree>
    <p:extLst>
      <p:ext uri="{BB962C8B-B14F-4D97-AF65-F5344CB8AC3E}">
        <p14:creationId xmlns:p14="http://schemas.microsoft.com/office/powerpoint/2010/main" val="752020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75</a:t>
            </a:fld>
            <a:endParaRPr lang="en-PH"/>
          </a:p>
        </p:txBody>
      </p:sp>
    </p:spTree>
    <p:extLst>
      <p:ext uri="{BB962C8B-B14F-4D97-AF65-F5344CB8AC3E}">
        <p14:creationId xmlns:p14="http://schemas.microsoft.com/office/powerpoint/2010/main" val="559160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89</a:t>
            </a:fld>
            <a:endParaRPr lang="en-PH"/>
          </a:p>
        </p:txBody>
      </p:sp>
    </p:spTree>
    <p:extLst>
      <p:ext uri="{BB962C8B-B14F-4D97-AF65-F5344CB8AC3E}">
        <p14:creationId xmlns:p14="http://schemas.microsoft.com/office/powerpoint/2010/main" val="1983798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punch down tool should cut off the remaining pieces of the wire on the outside, but sometimes you may need to punch them down a 2nd time and wiggle the wire to it breaks clean off. Once this is done you can install the dust covers if your keystone jack comes with them. This keystone jack did not have the covers. The covers should never be used to do the job of the punch down tool.</a:t>
            </a:r>
            <a:endParaRPr lang="en-PH" dirty="0"/>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90</a:t>
            </a:fld>
            <a:endParaRPr lang="en-PH"/>
          </a:p>
        </p:txBody>
      </p:sp>
    </p:spTree>
    <p:extLst>
      <p:ext uri="{BB962C8B-B14F-4D97-AF65-F5344CB8AC3E}">
        <p14:creationId xmlns:p14="http://schemas.microsoft.com/office/powerpoint/2010/main" val="3892392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suppose you want to send an email to your friend. Though your email may be broken down into millions of data packets before it’s transmitted, right now for simplicity’s sake consider it a single information packet. The IP addresses are embedded on each packet that is transmitted over the network and are used to identify the machine.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93</a:t>
            </a:fld>
            <a:endParaRPr lang="en-PH"/>
          </a:p>
        </p:txBody>
      </p:sp>
    </p:spTree>
    <p:extLst>
      <p:ext uri="{BB962C8B-B14F-4D97-AF65-F5344CB8AC3E}">
        <p14:creationId xmlns:p14="http://schemas.microsoft.com/office/powerpoint/2010/main" val="250592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adopter or network interface card (NIC) is a circuit board with the components necessary for sending and receiving data. It is plugged into one of the available slots on the Pc and transmission cable is attached to the connector on the NIC. </a:t>
            </a:r>
          </a:p>
          <a:p>
            <a:endParaRPr lang="en-US" dirty="0"/>
          </a:p>
          <a:p>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network adapter</a:t>
            </a:r>
            <a:r>
              <a:rPr lang="en-US" b="0" i="0" dirty="0">
                <a:solidFill>
                  <a:srgbClr val="202124"/>
                </a:solidFill>
                <a:effectLst/>
                <a:latin typeface="arial" panose="020B0604020202020204" pitchFamily="34" charset="0"/>
              </a:rPr>
              <a:t> is the component of a computer's internal hardware that is used for communicating over a </a:t>
            </a:r>
            <a:r>
              <a:rPr lang="en-US" b="1" i="0" dirty="0">
                <a:solidFill>
                  <a:srgbClr val="202124"/>
                </a:solidFill>
                <a:effectLst/>
                <a:latin typeface="arial" panose="020B0604020202020204" pitchFamily="34" charset="0"/>
              </a:rPr>
              <a:t>network</a:t>
            </a:r>
            <a:r>
              <a:rPr lang="en-US" b="0" i="0" dirty="0">
                <a:solidFill>
                  <a:srgbClr val="202124"/>
                </a:solidFill>
                <a:effectLst/>
                <a:latin typeface="arial" panose="020B0604020202020204" pitchFamily="34" charset="0"/>
              </a:rPr>
              <a:t> with another computer. It enable a computer to connect with another computer, server or any </a:t>
            </a:r>
            <a:r>
              <a:rPr lang="en-US" b="1" i="0" dirty="0">
                <a:solidFill>
                  <a:srgbClr val="202124"/>
                </a:solidFill>
                <a:effectLst/>
                <a:latin typeface="arial" panose="020B0604020202020204" pitchFamily="34" charset="0"/>
              </a:rPr>
              <a:t>networking</a:t>
            </a:r>
            <a:r>
              <a:rPr lang="en-US" b="0" i="0" dirty="0">
                <a:solidFill>
                  <a:srgbClr val="202124"/>
                </a:solidFill>
                <a:effectLst/>
                <a:latin typeface="arial" panose="020B0604020202020204" pitchFamily="34" charset="0"/>
              </a:rPr>
              <a:t> device over an LAN connection. A </a:t>
            </a:r>
            <a:r>
              <a:rPr lang="en-US" b="1" i="0" dirty="0">
                <a:solidFill>
                  <a:srgbClr val="202124"/>
                </a:solidFill>
                <a:effectLst/>
                <a:latin typeface="arial" panose="020B0604020202020204" pitchFamily="34" charset="0"/>
              </a:rPr>
              <a:t>network adapter</a:t>
            </a:r>
            <a:r>
              <a:rPr lang="en-US" b="0" i="0" dirty="0">
                <a:solidFill>
                  <a:srgbClr val="202124"/>
                </a:solidFill>
                <a:effectLst/>
                <a:latin typeface="arial" panose="020B0604020202020204" pitchFamily="34" charset="0"/>
              </a:rPr>
              <a:t> can be used over a wired or wireless </a:t>
            </a:r>
            <a:r>
              <a:rPr lang="en-US" b="1" i="0" dirty="0">
                <a:solidFill>
                  <a:srgbClr val="202124"/>
                </a:solidFill>
                <a:effectLst/>
                <a:latin typeface="arial" panose="020B0604020202020204" pitchFamily="34" charset="0"/>
              </a:rPr>
              <a:t>network</a:t>
            </a:r>
            <a:r>
              <a:rPr lang="en-US" b="0" i="0" dirty="0">
                <a:solidFill>
                  <a:srgbClr val="202124"/>
                </a:solidFill>
                <a:effectLst/>
                <a:latin typeface="arial" panose="020B0604020202020204" pitchFamily="34" charset="0"/>
              </a:rPr>
              <a:t>.</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7</a:t>
            </a:fld>
            <a:endParaRPr lang="en-PH"/>
          </a:p>
        </p:txBody>
      </p:sp>
    </p:spTree>
    <p:extLst>
      <p:ext uri="{BB962C8B-B14F-4D97-AF65-F5344CB8AC3E}">
        <p14:creationId xmlns:p14="http://schemas.microsoft.com/office/powerpoint/2010/main" val="2490861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It’s totally possible for your computer to have two IP addresses at the same time. One may be for the Internet and another one for the local area network. </a:t>
            </a:r>
          </a:p>
          <a:p>
            <a:endParaRPr lang="en-US" dirty="0"/>
          </a:p>
          <a:p>
            <a:r>
              <a:rPr lang="en-US" dirty="0"/>
              <a:t>These IP addresses are further divided into two main types: Static and Dynamic IP address. Let’s have a good look at both for better understanding.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94</a:t>
            </a:fld>
            <a:endParaRPr lang="en-PH"/>
          </a:p>
        </p:txBody>
      </p:sp>
    </p:spTree>
    <p:extLst>
      <p:ext uri="{BB962C8B-B14F-4D97-AF65-F5344CB8AC3E}">
        <p14:creationId xmlns:p14="http://schemas.microsoft.com/office/powerpoint/2010/main" val="36681885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IP addresses are mostly used by web, email and gaming servers who don’t care much about hiding their locations.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95</a:t>
            </a:fld>
            <a:endParaRPr lang="en-PH"/>
          </a:p>
        </p:txBody>
      </p:sp>
    </p:spTree>
    <p:extLst>
      <p:ext uri="{BB962C8B-B14F-4D97-AF65-F5344CB8AC3E}">
        <p14:creationId xmlns:p14="http://schemas.microsoft.com/office/powerpoint/2010/main" val="16202105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must be thinking as to who or what allocates this Dynamic IP address every time the device logs in. Well, these IP address are assigned using DHCP (Dynamic Host Configuration Protocol). Talking about DHCP in detail is beyond the scope of this article and we will take it up in a future post.</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96</a:t>
            </a:fld>
            <a:endParaRPr lang="en-PH"/>
          </a:p>
        </p:txBody>
      </p:sp>
    </p:spTree>
    <p:extLst>
      <p:ext uri="{BB962C8B-B14F-4D97-AF65-F5344CB8AC3E}">
        <p14:creationId xmlns:p14="http://schemas.microsoft.com/office/powerpoint/2010/main" val="4013331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required to setup up a static IP address are rather straightforward, but the process is a bit different from Windows Vista and XP.</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98</a:t>
            </a:fld>
            <a:endParaRPr lang="en-PH"/>
          </a:p>
        </p:txBody>
      </p:sp>
    </p:spTree>
    <p:extLst>
      <p:ext uri="{BB962C8B-B14F-4D97-AF65-F5344CB8AC3E}">
        <p14:creationId xmlns:p14="http://schemas.microsoft.com/office/powerpoint/2010/main" val="190382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Windows 7 or on the bottom left-hand corner and select the control panel option as shown in the image: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100</a:t>
            </a:fld>
            <a:endParaRPr lang="en-PH"/>
          </a:p>
        </p:txBody>
      </p:sp>
    </p:spTree>
    <p:extLst>
      <p:ext uri="{BB962C8B-B14F-4D97-AF65-F5344CB8AC3E}">
        <p14:creationId xmlns:p14="http://schemas.microsoft.com/office/powerpoint/2010/main" val="2847717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bring you to the Network and Sharing Center.</a:t>
            </a:r>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101</a:t>
            </a:fld>
            <a:endParaRPr lang="en-PH"/>
          </a:p>
        </p:txBody>
      </p:sp>
    </p:spTree>
    <p:extLst>
      <p:ext uri="{BB962C8B-B14F-4D97-AF65-F5344CB8AC3E}">
        <p14:creationId xmlns:p14="http://schemas.microsoft.com/office/powerpoint/2010/main" val="17785913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Network and Sharing Center is open there is an option which allows the change of adapter settings which is shown in the upper left hand corner of the window. This is shown highlighted in the following figure (click on the image to enlarge):</a:t>
            </a:r>
            <a:endParaRPr lang="en-PH" dirty="0"/>
          </a:p>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103</a:t>
            </a:fld>
            <a:endParaRPr lang="en-PH"/>
          </a:p>
        </p:txBody>
      </p:sp>
    </p:spTree>
    <p:extLst>
      <p:ext uri="{BB962C8B-B14F-4D97-AF65-F5344CB8AC3E}">
        <p14:creationId xmlns:p14="http://schemas.microsoft.com/office/powerpoint/2010/main" val="688194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click Change adapter settings</a:t>
            </a:r>
          </a:p>
          <a:p>
            <a:r>
              <a:rPr lang="en-US" dirty="0"/>
              <a:t>Once in the Network Connections window, an interface must be selected which is going to be configured with the static IP address. In the following example, both a wired and wireless interface is shown as examples.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104</a:t>
            </a:fld>
            <a:endParaRPr lang="en-PH"/>
          </a:p>
        </p:txBody>
      </p:sp>
    </p:spTree>
    <p:extLst>
      <p:ext uri="{BB962C8B-B14F-4D97-AF65-F5344CB8AC3E}">
        <p14:creationId xmlns:p14="http://schemas.microsoft.com/office/powerpoint/2010/main" val="646213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properties option is selected the interface properties windows will be displayed. This screen gives the option to configure a number of different network parameters.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105</a:t>
            </a:fld>
            <a:endParaRPr lang="en-PH"/>
          </a:p>
        </p:txBody>
      </p:sp>
    </p:spTree>
    <p:extLst>
      <p:ext uri="{BB962C8B-B14F-4D97-AF65-F5344CB8AC3E}">
        <p14:creationId xmlns:p14="http://schemas.microsoft.com/office/powerpoint/2010/main" val="333352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properties button is pressed the IPv4 properties window is displayed which shows that the interface is currently configured to obtain both its IP address and its DNS server information automatically.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106</a:t>
            </a:fld>
            <a:endParaRPr lang="en-PH"/>
          </a:p>
        </p:txBody>
      </p:sp>
    </p:spTree>
    <p:extLst>
      <p:ext uri="{BB962C8B-B14F-4D97-AF65-F5344CB8AC3E}">
        <p14:creationId xmlns:p14="http://schemas.microsoft.com/office/powerpoint/2010/main" val="209980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Anything available to a client on the network is considered a resource printers, data, fax devices and other network devices and information are resources. </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8</a:t>
            </a:fld>
            <a:endParaRPr lang="en-PH"/>
          </a:p>
        </p:txBody>
      </p:sp>
    </p:spTree>
    <p:extLst>
      <p:ext uri="{BB962C8B-B14F-4D97-AF65-F5344CB8AC3E}">
        <p14:creationId xmlns:p14="http://schemas.microsoft.com/office/powerpoint/2010/main" val="31677943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 of this article the IP address 192.168.1.100 is used with a subnet mask of 255.255.255.0 and a default gateway of 192.168.1.1. The DNS server which will be configured is 4.2.2.2.</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107</a:t>
            </a:fld>
            <a:endParaRPr lang="en-PH"/>
          </a:p>
        </p:txBody>
      </p:sp>
    </p:spTree>
    <p:extLst>
      <p:ext uri="{BB962C8B-B14F-4D97-AF65-F5344CB8AC3E}">
        <p14:creationId xmlns:p14="http://schemas.microsoft.com/office/powerpoint/2010/main" val="3560254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these options have been entered on the screen simply press Ok on both property screens and the configuration of a static IP is complete. </a:t>
            </a:r>
          </a:p>
          <a:p>
            <a:pPr marL="171450" indent="-171450">
              <a:buFontTx/>
              <a:buChar char="-"/>
            </a:pPr>
            <a:endParaRPr lang="en-US" dirty="0"/>
          </a:p>
          <a:p>
            <a:pPr marL="171450" indent="-171450">
              <a:buFontTx/>
              <a:buChar char="-"/>
            </a:pPr>
            <a:r>
              <a:rPr lang="en-US" dirty="0"/>
              <a:t>The knowledge of static IP configuration is vital in modern organizational environments as many do not completely utilize automatic IP assignment; it is also vital knowledge when trying to troubleshoot IPv4.</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108</a:t>
            </a:fld>
            <a:endParaRPr lang="en-PH"/>
          </a:p>
        </p:txBody>
      </p:sp>
    </p:spTree>
    <p:extLst>
      <p:ext uri="{BB962C8B-B14F-4D97-AF65-F5344CB8AC3E}">
        <p14:creationId xmlns:p14="http://schemas.microsoft.com/office/powerpoint/2010/main" val="17387530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that must be done on the first computer used is the creation of a Home Group. This is done through the Choose Home Group and Sharing Options in the Network and Sharing Center window.</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109</a:t>
            </a:fld>
            <a:endParaRPr lang="en-PH"/>
          </a:p>
        </p:txBody>
      </p:sp>
    </p:spTree>
    <p:extLst>
      <p:ext uri="{BB962C8B-B14F-4D97-AF65-F5344CB8AC3E}">
        <p14:creationId xmlns:p14="http://schemas.microsoft.com/office/powerpoint/2010/main" val="39563631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this option is selected, the Home Group window is displayed. The first computer to be configured with a Home Group will be given the option to create a home group. Once a Home Group is configured on a network it will actively broadcast its existence to the other computers on the network (Home Group requires IPv6 to be enabled), this option is shown in the following figure: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110</a:t>
            </a:fld>
            <a:endParaRPr lang="en-PH"/>
          </a:p>
        </p:txBody>
      </p:sp>
    </p:spTree>
    <p:extLst>
      <p:ext uri="{BB962C8B-B14F-4D97-AF65-F5344CB8AC3E}">
        <p14:creationId xmlns:p14="http://schemas.microsoft.com/office/powerpoint/2010/main" val="3240795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a Home Group has been created on a network, all other participating computers must join it. In order to join the Home Group, the Home Group password shown in the figure above is required (this can also be changed).</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112</a:t>
            </a:fld>
            <a:endParaRPr lang="en-PH"/>
          </a:p>
        </p:txBody>
      </p:sp>
    </p:spTree>
    <p:extLst>
      <p:ext uri="{BB962C8B-B14F-4D97-AF65-F5344CB8AC3E}">
        <p14:creationId xmlns:p14="http://schemas.microsoft.com/office/powerpoint/2010/main" val="38378752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this is complete the machine has become part of a Home Group.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116</a:t>
            </a:fld>
            <a:endParaRPr lang="en-PH"/>
          </a:p>
        </p:txBody>
      </p:sp>
    </p:spTree>
    <p:extLst>
      <p:ext uri="{BB962C8B-B14F-4D97-AF65-F5344CB8AC3E}">
        <p14:creationId xmlns:p14="http://schemas.microsoft.com/office/powerpoint/2010/main" val="1422716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the Home location, network discovery and Home Group are enabled which allows the easy networking of Windows machines. The Work location is similar to the Home location but disables the use of the Home Group functionality. The Public location is the most secure and disables the various sharing functionalities which are enabled then in the other locations.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117</a:t>
            </a:fld>
            <a:endParaRPr lang="en-PH"/>
          </a:p>
        </p:txBody>
      </p:sp>
    </p:spTree>
    <p:extLst>
      <p:ext uri="{BB962C8B-B14F-4D97-AF65-F5344CB8AC3E}">
        <p14:creationId xmlns:p14="http://schemas.microsoft.com/office/powerpoint/2010/main" val="7652585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“Change” button to rename the computer and change workgroup, which will pop up this dialog: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125</a:t>
            </a:fld>
            <a:endParaRPr lang="en-PH"/>
          </a:p>
        </p:txBody>
      </p:sp>
    </p:spTree>
    <p:extLst>
      <p:ext uri="{BB962C8B-B14F-4D97-AF65-F5344CB8AC3E}">
        <p14:creationId xmlns:p14="http://schemas.microsoft.com/office/powerpoint/2010/main" val="16585221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126</a:t>
            </a:fld>
            <a:endParaRPr lang="en-PH"/>
          </a:p>
        </p:txBody>
      </p:sp>
    </p:spTree>
    <p:extLst>
      <p:ext uri="{BB962C8B-B14F-4D97-AF65-F5344CB8AC3E}">
        <p14:creationId xmlns:p14="http://schemas.microsoft.com/office/powerpoint/2010/main" val="3703384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person who creates a file in a Public folder (or copies an item to a Public folder) is the file’s Owner and has Full Control access. All others who log on locally have Modify access. For more information on access levels, see what are permissions?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127</a:t>
            </a:fld>
            <a:endParaRPr lang="en-PH"/>
          </a:p>
        </p:txBody>
      </p:sp>
    </p:spTree>
    <p:extLst>
      <p:ext uri="{BB962C8B-B14F-4D97-AF65-F5344CB8AC3E}">
        <p14:creationId xmlns:p14="http://schemas.microsoft.com/office/powerpoint/2010/main" val="187533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Any person that uses a client to access resources on the network</a:t>
            </a:r>
          </a:p>
          <a:p>
            <a:pPr marL="171450" indent="-171450">
              <a:buFontTx/>
              <a:buChar char="-"/>
            </a:pP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9</a:t>
            </a:fld>
            <a:endParaRPr lang="en-PH"/>
          </a:p>
        </p:txBody>
      </p:sp>
    </p:spTree>
    <p:extLst>
      <p:ext uri="{BB962C8B-B14F-4D97-AF65-F5344CB8AC3E}">
        <p14:creationId xmlns:p14="http://schemas.microsoft.com/office/powerpoint/2010/main" val="40017583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step is simply for convenience so that it is easier to find the folder you're going to be working with. You can open command prompt by clicking on the windows button at the bottom left and tying .</a:t>
            </a:r>
            <a:r>
              <a:rPr lang="en-US" sz="1200" i="1" dirty="0"/>
              <a:t> </a:t>
            </a:r>
          </a:p>
          <a:p>
            <a:endParaRPr lang="en-US" sz="1200" i="1" dirty="0"/>
          </a:p>
          <a:p>
            <a:r>
              <a:rPr lang="en-US" dirty="0"/>
              <a:t>You can open command prompt by clicking on the windows button at the bottom left and tying . </a:t>
            </a:r>
          </a:p>
          <a:p>
            <a:endParaRPr lang="en-US" dirty="0"/>
          </a:p>
          <a:p>
            <a:r>
              <a:rPr lang="en-US" dirty="0"/>
              <a:t>Open command prompt and then use the command to change into the desktop directory. This step is simply for convenience so that it is easier to find the folder you're going to be working with. </a:t>
            </a:r>
          </a:p>
          <a:p>
            <a:endParaRPr lang="en-US" dirty="0"/>
          </a:p>
          <a:p>
            <a:r>
              <a:rPr lang="en-US" dirty="0"/>
              <a:t>You can open command prompt by clicking on the windows button at the bottom left and tying .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128</a:t>
            </a:fld>
            <a:endParaRPr lang="en-PH"/>
          </a:p>
        </p:txBody>
      </p:sp>
    </p:spTree>
    <p:extLst>
      <p:ext uri="{BB962C8B-B14F-4D97-AF65-F5344CB8AC3E}">
        <p14:creationId xmlns:p14="http://schemas.microsoft.com/office/powerpoint/2010/main" val="25353117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md allows you to create a new folder. After tying md press space and type the name of the folder you want to create. If the folder has more than one word in the name make sure to put the name in quotation marks.</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129</a:t>
            </a:fld>
            <a:endParaRPr lang="en-PH"/>
          </a:p>
        </p:txBody>
      </p:sp>
    </p:spTree>
    <p:extLst>
      <p:ext uri="{BB962C8B-B14F-4D97-AF65-F5344CB8AC3E}">
        <p14:creationId xmlns:p14="http://schemas.microsoft.com/office/powerpoint/2010/main" val="30414665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menu of options pops up click on the properties. When you open the properties window go to the sharing section.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130</a:t>
            </a:fld>
            <a:endParaRPr lang="en-PH"/>
          </a:p>
        </p:txBody>
      </p:sp>
    </p:spTree>
    <p:extLst>
      <p:ext uri="{BB962C8B-B14F-4D97-AF65-F5344CB8AC3E}">
        <p14:creationId xmlns:p14="http://schemas.microsoft.com/office/powerpoint/2010/main" val="5621061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setting for the folder is set to only read. This means that if a person accesses the folder they will only be able to view the files and not actually be able to write to the folder.</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131</a:t>
            </a:fld>
            <a:endParaRPr lang="en-PH"/>
          </a:p>
        </p:txBody>
      </p:sp>
    </p:spTree>
    <p:extLst>
      <p:ext uri="{BB962C8B-B14F-4D97-AF65-F5344CB8AC3E}">
        <p14:creationId xmlns:p14="http://schemas.microsoft.com/office/powerpoint/2010/main" val="36464492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133</a:t>
            </a:fld>
            <a:endParaRPr lang="en-PH"/>
          </a:p>
        </p:txBody>
      </p:sp>
    </p:spTree>
    <p:extLst>
      <p:ext uri="{BB962C8B-B14F-4D97-AF65-F5344CB8AC3E}">
        <p14:creationId xmlns:p14="http://schemas.microsoft.com/office/powerpoint/2010/main" val="37628132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has progressed, however, and sharing a printer now is simpler than it has ever been. This is especially true if you are running Windows 7, 8, or Mac OS X. To learn how to share your printer on the network, and how to connect other computers to that share printer, see Step 1 in the next slide.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142</a:t>
            </a:fld>
            <a:endParaRPr lang="en-PH"/>
          </a:p>
        </p:txBody>
      </p:sp>
    </p:spTree>
    <p:extLst>
      <p:ext uri="{BB962C8B-B14F-4D97-AF65-F5344CB8AC3E}">
        <p14:creationId xmlns:p14="http://schemas.microsoft.com/office/powerpoint/2010/main" val="19965557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order to share a printer, it must be installed on the computer it is connected to. Most modern printers connect via USB and will install automatically when they are connected.</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143</a:t>
            </a:fld>
            <a:endParaRPr lang="en-PH"/>
          </a:p>
        </p:txBody>
      </p:sp>
    </p:spTree>
    <p:extLst>
      <p:ext uri="{BB962C8B-B14F-4D97-AF65-F5344CB8AC3E}">
        <p14:creationId xmlns:p14="http://schemas.microsoft.com/office/powerpoint/2010/main" val="34923234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your Control Panel is in Icon view, click the "Network and Sharing Center" icon.</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145</a:t>
            </a:fld>
            <a:endParaRPr lang="en-PH"/>
          </a:p>
        </p:txBody>
      </p:sp>
    </p:spTree>
    <p:extLst>
      <p:ext uri="{BB962C8B-B14F-4D97-AF65-F5344CB8AC3E}">
        <p14:creationId xmlns:p14="http://schemas.microsoft.com/office/powerpoint/2010/main" val="32561309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Toggle this on to allow other devices to connect to your printer. This will also allow you to share files and folders with other computers on the network.</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148</a:t>
            </a:fld>
            <a:endParaRPr lang="en-PH"/>
          </a:p>
        </p:txBody>
      </p:sp>
    </p:spTree>
    <p:extLst>
      <p:ext uri="{BB962C8B-B14F-4D97-AF65-F5344CB8AC3E}">
        <p14:creationId xmlns:p14="http://schemas.microsoft.com/office/powerpoint/2010/main" val="32406416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decide whether or not you want to enable password protection for your printer. If it is turned on, only users who have a user account on your computer will be able to access the printer. </a:t>
            </a:r>
          </a:p>
          <a:p>
            <a:endParaRPr lang="en-US" dirty="0"/>
          </a:p>
          <a:p>
            <a:r>
              <a:rPr lang="en-US" dirty="0"/>
              <a:t>You can toggle password protection in the "All Networks" section.</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149</a:t>
            </a:fld>
            <a:endParaRPr lang="en-PH"/>
          </a:p>
        </p:txBody>
      </p:sp>
    </p:spTree>
    <p:extLst>
      <p:ext uri="{BB962C8B-B14F-4D97-AF65-F5344CB8AC3E}">
        <p14:creationId xmlns:p14="http://schemas.microsoft.com/office/powerpoint/2010/main" val="281463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written rules used for communications. They are the languages that computers use to talk to each other on a network</a:t>
            </a:r>
          </a:p>
          <a:p>
            <a:endParaRPr lang="en-US" dirty="0"/>
          </a:p>
          <a:p>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network protocol</a:t>
            </a:r>
            <a:r>
              <a:rPr lang="en-US" b="0" i="0" dirty="0">
                <a:solidFill>
                  <a:srgbClr val="202124"/>
                </a:solidFill>
                <a:effectLst/>
                <a:latin typeface="arial" panose="020B0604020202020204" pitchFamily="34" charset="0"/>
              </a:rPr>
              <a:t> is an established set of rules that determine how data is transmitted between different devices in the same </a:t>
            </a:r>
            <a:r>
              <a:rPr lang="en-US" b="1" i="0" dirty="0">
                <a:solidFill>
                  <a:srgbClr val="202124"/>
                </a:solidFill>
                <a:effectLst/>
                <a:latin typeface="arial" panose="020B0604020202020204" pitchFamily="34" charset="0"/>
              </a:rPr>
              <a:t>network</a:t>
            </a:r>
            <a:r>
              <a:rPr lang="en-US" b="0" i="0" dirty="0">
                <a:solidFill>
                  <a:srgbClr val="202124"/>
                </a:solidFill>
                <a:effectLst/>
                <a:latin typeface="arial" panose="020B0604020202020204" pitchFamily="34" charset="0"/>
              </a:rPr>
              <a:t>. Essentially, it allows connected devices to communicate with each other, regardless of any differences in their internal processes, structure or design.</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10</a:t>
            </a:fld>
            <a:endParaRPr lang="en-PH"/>
          </a:p>
        </p:txBody>
      </p:sp>
    </p:spTree>
    <p:extLst>
      <p:ext uri="{BB962C8B-B14F-4D97-AF65-F5344CB8AC3E}">
        <p14:creationId xmlns:p14="http://schemas.microsoft.com/office/powerpoint/2010/main" val="3382387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go back to the Control Panel and open the Devices and Printers option. Right-click on the printer you want to share and click "Printer properties". Click the Sharing tab, and then check the "Share this printer" box.</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150</a:t>
            </a:fld>
            <a:endParaRPr lang="en-PH"/>
          </a:p>
        </p:txBody>
      </p:sp>
    </p:spTree>
    <p:extLst>
      <p:ext uri="{BB962C8B-B14F-4D97-AF65-F5344CB8AC3E}">
        <p14:creationId xmlns:p14="http://schemas.microsoft.com/office/powerpoint/2010/main" val="21267207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the scan to complete, and the printer should appear in the list of available printers. Select it and click Next to add it to your computer.</a:t>
            </a:r>
          </a:p>
          <a:p>
            <a:endParaRPr lang="en-US" dirty="0"/>
          </a:p>
          <a:p>
            <a:r>
              <a:rPr lang="en-US" dirty="0"/>
              <a:t>If the printer you are looking for cannot be found, click "The printer that I want isn't listed". You can then manually connect to the printer by entering the printer's network name.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151</a:t>
            </a:fld>
            <a:endParaRPr lang="en-PH"/>
          </a:p>
        </p:txBody>
      </p:sp>
    </p:spTree>
    <p:extLst>
      <p:ext uri="{BB962C8B-B14F-4D97-AF65-F5344CB8AC3E}">
        <p14:creationId xmlns:p14="http://schemas.microsoft.com/office/powerpoint/2010/main" val="1803765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open the "Add Printer Wizard". Select the "A network printer, or a printer attached to another computer".</a:t>
            </a:r>
          </a:p>
          <a:p>
            <a:endParaRPr lang="en-US" dirty="0"/>
          </a:p>
          <a:p>
            <a:r>
              <a:rPr lang="en-US" dirty="0"/>
              <a:t>The quickest way to connect to a network printer is to enter in the network address for it. This means you will need to know the computer name and the printer name. Enter in the address using the following syntax: \\computername\printername.</a:t>
            </a:r>
          </a:p>
          <a:p>
            <a:endParaRPr lang="en-US" dirty="0"/>
          </a:p>
          <a:p>
            <a:r>
              <a:rPr lang="en-US" dirty="0"/>
              <a:t>You can also browse for available printers, though this method is not as reliable as simply entering the name of the printer</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152</a:t>
            </a:fld>
            <a:endParaRPr lang="en-PH"/>
          </a:p>
        </p:txBody>
      </p:sp>
    </p:spTree>
    <p:extLst>
      <p:ext uri="{BB962C8B-B14F-4D97-AF65-F5344CB8AC3E}">
        <p14:creationId xmlns:p14="http://schemas.microsoft.com/office/powerpoint/2010/main" val="29429515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WiFi</a:t>
            </a:r>
            <a:r>
              <a:rPr lang="en-US" dirty="0"/>
              <a:t> – Wireless Fidelity</a:t>
            </a:r>
          </a:p>
          <a:p>
            <a:endParaRPr lang="en-US" dirty="0"/>
          </a:p>
          <a:p>
            <a:r>
              <a:rPr lang="en-US" dirty="0"/>
              <a:t>Devices that can use Wi-Fi technology include personal computers, video-game consoles, Smartphone's, digital cameras, tablet computers, digital audio players and modern printers. Wi-Fi compatible devices can connect to the Internet via a WLAN and a wireless access point. Such an access point (or hotspot) has a range of about 20 meters (66 feet) indoors and a greater range outdoors. Hotspot coverage can be as small as a single room with walls that block radio waves, or as large as many square kilometers achieved by using multiple overlapping access points.</a:t>
            </a:r>
            <a:endParaRPr lang="en-PH" dirty="0"/>
          </a:p>
          <a:p>
            <a:endParaRPr lang="en-US" dirty="0"/>
          </a:p>
        </p:txBody>
      </p:sp>
      <p:sp>
        <p:nvSpPr>
          <p:cNvPr id="4" name="Slide Number Placeholder 3"/>
          <p:cNvSpPr>
            <a:spLocks noGrp="1"/>
          </p:cNvSpPr>
          <p:nvPr>
            <p:ph type="sldNum" sz="quarter" idx="5"/>
          </p:nvPr>
        </p:nvSpPr>
        <p:spPr/>
        <p:txBody>
          <a:bodyPr/>
          <a:lstStyle/>
          <a:p>
            <a:fld id="{C6DB82B7-4838-4DDE-9225-DA15E352C1A8}" type="slidenum">
              <a:rPr lang="en-PH" smtClean="0"/>
              <a:t>153</a:t>
            </a:fld>
            <a:endParaRPr lang="en-PH"/>
          </a:p>
        </p:txBody>
      </p:sp>
    </p:spTree>
    <p:extLst>
      <p:ext uri="{BB962C8B-B14F-4D97-AF65-F5344CB8AC3E}">
        <p14:creationId xmlns:p14="http://schemas.microsoft.com/office/powerpoint/2010/main" val="29857631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Reset the device into Factory Setting by pressing the “Factory reset” button in 5 to 10sec.</a:t>
            </a:r>
          </a:p>
          <a:p>
            <a:endParaRPr lang="en-US" dirty="0"/>
          </a:p>
          <a:p>
            <a:r>
              <a:rPr lang="en-US" dirty="0"/>
              <a:t>The indicator is when the lights (LED) are flash all together or “Turn On” the device is ready or reset.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155</a:t>
            </a:fld>
            <a:endParaRPr lang="en-PH"/>
          </a:p>
        </p:txBody>
      </p:sp>
    </p:spTree>
    <p:extLst>
      <p:ext uri="{BB962C8B-B14F-4D97-AF65-F5344CB8AC3E}">
        <p14:creationId xmlns:p14="http://schemas.microsoft.com/office/powerpoint/2010/main" val="22410995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160</a:t>
            </a:fld>
            <a:endParaRPr lang="en-PH"/>
          </a:p>
        </p:txBody>
      </p:sp>
    </p:spTree>
    <p:extLst>
      <p:ext uri="{BB962C8B-B14F-4D97-AF65-F5344CB8AC3E}">
        <p14:creationId xmlns:p14="http://schemas.microsoft.com/office/powerpoint/2010/main" val="30146216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 assumes that you have set up all the physical connections as per the welcome note, found inside the router's box or at the back of device.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162</a:t>
            </a:fld>
            <a:endParaRPr lang="en-PH"/>
          </a:p>
        </p:txBody>
      </p:sp>
    </p:spTree>
    <p:extLst>
      <p:ext uri="{BB962C8B-B14F-4D97-AF65-F5344CB8AC3E}">
        <p14:creationId xmlns:p14="http://schemas.microsoft.com/office/powerpoint/2010/main" val="26791777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 for the wireless network with the SSID you provided above. On any device that supports wireless networks, you should see your new network as long as you are within range of the router.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168</a:t>
            </a:fld>
            <a:endParaRPr lang="en-PH"/>
          </a:p>
        </p:txBody>
      </p:sp>
    </p:spTree>
    <p:extLst>
      <p:ext uri="{BB962C8B-B14F-4D97-AF65-F5344CB8AC3E}">
        <p14:creationId xmlns:p14="http://schemas.microsoft.com/office/powerpoint/2010/main" val="17965075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will be stored in your devices memory and will automatically connect whenever you are within range.</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169</a:t>
            </a:fld>
            <a:endParaRPr lang="en-PH"/>
          </a:p>
        </p:txBody>
      </p:sp>
    </p:spTree>
    <p:extLst>
      <p:ext uri="{BB962C8B-B14F-4D97-AF65-F5344CB8AC3E}">
        <p14:creationId xmlns:p14="http://schemas.microsoft.com/office/powerpoint/2010/main" val="27439020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LAN - The key is that these computers are usually connected by a single cable, a small collection of cables or a local Wi-Fi connection. This setup means the networks tend to have fast connection speeds allowing for quick data transfers.</a:t>
            </a:r>
          </a:p>
          <a:p>
            <a:pPr marL="171450" indent="-171450">
              <a:buFont typeface="Arial" panose="020B0604020202020204" pitchFamily="34" charset="0"/>
              <a:buChar char="•"/>
            </a:pPr>
            <a:r>
              <a:rPr lang="en-US" dirty="0"/>
              <a:t>WAN - Though there's no commonly-agreed precise cutoff point between a LAN and a WAN, a WAN tends to use "external" cabling such as a phone network or a cable company's fiber optic network. Unlike a LAN, a WAN is usually owned and operated by a different organization to the people and organizations that use the network to send and receive data. Usually a WAN will have slower data transfer speeds than a LAN. A WAN uses different technology to a LAN for transferring and routing data, though ordinary users who aren't technical administrators won't usually need to worry about this. </a:t>
            </a:r>
            <a:endParaRPr lang="en-PH" dirty="0"/>
          </a:p>
        </p:txBody>
      </p:sp>
      <p:sp>
        <p:nvSpPr>
          <p:cNvPr id="4" name="Slide Number Placeholder 3"/>
          <p:cNvSpPr>
            <a:spLocks noGrp="1"/>
          </p:cNvSpPr>
          <p:nvPr>
            <p:ph type="sldNum" sz="quarter" idx="5"/>
          </p:nvPr>
        </p:nvSpPr>
        <p:spPr/>
        <p:txBody>
          <a:bodyPr/>
          <a:lstStyle/>
          <a:p>
            <a:fld id="{C6DB82B7-4838-4DDE-9225-DA15E352C1A8}" type="slidenum">
              <a:rPr lang="en-PH" smtClean="0"/>
              <a:t>170</a:t>
            </a:fld>
            <a:endParaRPr lang="en-PH"/>
          </a:p>
        </p:txBody>
      </p:sp>
    </p:spTree>
    <p:extLst>
      <p:ext uri="{BB962C8B-B14F-4D97-AF65-F5344CB8AC3E}">
        <p14:creationId xmlns:p14="http://schemas.microsoft.com/office/powerpoint/2010/main" val="284744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7762" y="2556387"/>
            <a:ext cx="10795813" cy="1956620"/>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120877" y="4852220"/>
            <a:ext cx="10354809" cy="904568"/>
          </a:xfrm>
        </p:spPr>
        <p:txBody>
          <a:bodyPr>
            <a:normAutofit/>
          </a:bodyPr>
          <a:lstStyle>
            <a:lvl1pPr marL="0" indent="0" algn="r">
              <a:buNone/>
              <a:defRPr sz="3733" b="0" i="0">
                <a:solidFill>
                  <a:srgbClr val="00B0F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90AA6-ADA7-4F84-8EAE-25C3D7521CED}" type="datetimeFigureOut">
              <a:rPr lang="en-PH" smtClean="0"/>
              <a:t>14/11/2022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1478138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C990AA6-ADA7-4F84-8EAE-25C3D7521CED}" type="datetimeFigureOut">
              <a:rPr lang="en-PH" smtClean="0"/>
              <a:t>14/11/2022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3854737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990AA6-ADA7-4F84-8EAE-25C3D7521CED}" type="datetimeFigureOut">
              <a:rPr lang="en-PH" smtClean="0"/>
              <a:t>14/11/2022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2722762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990AA6-ADA7-4F84-8EAE-25C3D7521CED}" type="datetimeFigureOut">
              <a:rPr lang="en-PH" smtClean="0"/>
              <a:t>14/11/2022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28FD4E7-11DD-434B-B1C1-57DAD9295E35}" type="slidenum">
              <a:rPr lang="en-PH" smtClean="0"/>
              <a:t>‹#›</a:t>
            </a:fld>
            <a:endParaRPr lang="en-PH"/>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0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9092" y="171299"/>
            <a:ext cx="11012131"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68595" y="1573162"/>
            <a:ext cx="10972800" cy="4758813"/>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90AA6-ADA7-4F84-8EAE-25C3D7521CED}" type="datetimeFigureOut">
              <a:rPr lang="en-PH" smtClean="0"/>
              <a:t>14/11/2022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167367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0484" y="581378"/>
            <a:ext cx="8741245" cy="967132"/>
          </a:xfrm>
        </p:spPr>
        <p:txBody>
          <a:bodyPr>
            <a:normAutofit/>
          </a:bodyPr>
          <a:lstStyle>
            <a:lvl1pPr algn="l">
              <a:defRPr sz="4800">
                <a:solidFill>
                  <a:srgbClr val="00B0F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2890684" y="1612488"/>
            <a:ext cx="8701549" cy="4678168"/>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C57145B-4B35-4418-834C-CD53A133E158}"/>
              </a:ext>
            </a:extLst>
          </p:cNvPr>
          <p:cNvSpPr>
            <a:spLocks noGrp="1"/>
          </p:cNvSpPr>
          <p:nvPr>
            <p:ph type="dt" sz="half" idx="10"/>
          </p:nvPr>
        </p:nvSpPr>
        <p:spPr/>
        <p:txBody>
          <a:bodyPr/>
          <a:lstStyle/>
          <a:p>
            <a:fld id="{FC990AA6-ADA7-4F84-8EAE-25C3D7521CED}" type="datetimeFigureOut">
              <a:rPr lang="en-PH" smtClean="0"/>
              <a:t>14/11/2022</a:t>
            </a:fld>
            <a:endParaRPr lang="en-PH"/>
          </a:p>
        </p:txBody>
      </p:sp>
      <p:sp>
        <p:nvSpPr>
          <p:cNvPr id="8" name="Footer Placeholder 7">
            <a:extLst>
              <a:ext uri="{FF2B5EF4-FFF2-40B4-BE49-F238E27FC236}">
                <a16:creationId xmlns:a16="http://schemas.microsoft.com/office/drawing/2014/main" id="{94E01B00-7178-489E-A068-1F11046E04BC}"/>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022FB5A-DAFF-47C0-8A2C-39EE6231419F}"/>
              </a:ext>
            </a:extLst>
          </p:cNvPr>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93204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90AA6-ADA7-4F84-8EAE-25C3D7521CED}" type="datetimeFigureOut">
              <a:rPr lang="en-PH" smtClean="0"/>
              <a:t>14/11/2022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394400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990AA6-ADA7-4F84-8EAE-25C3D7521CED}" type="datetimeFigureOut">
              <a:rPr lang="en-PH" smtClean="0"/>
              <a:t>14/11/2022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134033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8" y="185210"/>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010709"/>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640572"/>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010709"/>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640572"/>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90AA6-ADA7-4F84-8EAE-25C3D7521CED}" type="datetimeFigureOut">
              <a:rPr lang="en-PH" smtClean="0"/>
              <a:t>14/11/2022</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73278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990AA6-ADA7-4F84-8EAE-25C3D7521CED}" type="datetimeFigureOut">
              <a:rPr lang="en-PH" smtClean="0"/>
              <a:t>14/11/2022</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700020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90AA6-ADA7-4F84-8EAE-25C3D7521CED}" type="datetimeFigureOut">
              <a:rPr lang="en-PH" smtClean="0"/>
              <a:t>14/11/2022</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41295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C990AA6-ADA7-4F84-8EAE-25C3D7521CED}" type="datetimeFigureOut">
              <a:rPr lang="en-PH" smtClean="0"/>
              <a:t>14/11/2022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28FD4E7-11DD-434B-B1C1-57DAD9295E35}" type="slidenum">
              <a:rPr lang="en-PH" smtClean="0"/>
              <a:t>‹#›</a:t>
            </a:fld>
            <a:endParaRPr lang="en-PH"/>
          </a:p>
        </p:txBody>
      </p:sp>
    </p:spTree>
    <p:extLst>
      <p:ext uri="{BB962C8B-B14F-4D97-AF65-F5344CB8AC3E}">
        <p14:creationId xmlns:p14="http://schemas.microsoft.com/office/powerpoint/2010/main" val="2589878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C990AA6-ADA7-4F84-8EAE-25C3D7521CED}" type="datetimeFigureOut">
              <a:rPr lang="en-PH" smtClean="0"/>
              <a:t>14/11/2022</a:t>
            </a:fld>
            <a:endParaRPr lang="en-PH"/>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28FD4E7-11DD-434B-B1C1-57DAD9295E35}" type="slidenum">
              <a:rPr lang="en-PH" smtClean="0"/>
              <a:t>‹#›</a:t>
            </a:fld>
            <a:endParaRPr lang="en-PH"/>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11725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2.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4B5248-19E3-43A8-B4E2-81A9FFB30773}"/>
              </a:ext>
            </a:extLst>
          </p:cNvPr>
          <p:cNvSpPr txBox="1"/>
          <p:nvPr/>
        </p:nvSpPr>
        <p:spPr>
          <a:xfrm>
            <a:off x="3803375" y="2274838"/>
            <a:ext cx="8388625" cy="2308324"/>
          </a:xfrm>
          <a:prstGeom prst="rect">
            <a:avLst/>
          </a:prstGeom>
          <a:noFill/>
        </p:spPr>
        <p:txBody>
          <a:bodyPr wrap="square" rtlCol="0">
            <a:spAutoFit/>
          </a:bodyPr>
          <a:lstStyle/>
          <a:p>
            <a:pPr algn="r"/>
            <a:r>
              <a:rPr lang="en-US" sz="7200" b="1" dirty="0">
                <a:ln w="28575">
                  <a:solidFill>
                    <a:schemeClr val="tx1">
                      <a:lumMod val="85000"/>
                      <a:lumOff val="15000"/>
                    </a:schemeClr>
                  </a:solidFill>
                </a:ln>
                <a:solidFill>
                  <a:schemeClr val="bg1"/>
                </a:solidFill>
              </a:rPr>
              <a:t>Setup Computer Networks</a:t>
            </a:r>
            <a:endParaRPr lang="en-PH" sz="7200" b="1" dirty="0">
              <a:ln w="28575">
                <a:solidFill>
                  <a:schemeClr val="tx1">
                    <a:lumMod val="85000"/>
                    <a:lumOff val="15000"/>
                  </a:schemeClr>
                </a:solidFill>
              </a:ln>
              <a:solidFill>
                <a:schemeClr val="bg1"/>
              </a:solidFill>
            </a:endParaRPr>
          </a:p>
        </p:txBody>
      </p:sp>
      <p:sp>
        <p:nvSpPr>
          <p:cNvPr id="5" name="TextBox 4">
            <a:extLst>
              <a:ext uri="{FF2B5EF4-FFF2-40B4-BE49-F238E27FC236}">
                <a16:creationId xmlns:a16="http://schemas.microsoft.com/office/drawing/2014/main" id="{A46919AD-6BC2-44CD-BBE8-CB7E8852CE7C}"/>
              </a:ext>
            </a:extLst>
          </p:cNvPr>
          <p:cNvSpPr txBox="1"/>
          <p:nvPr/>
        </p:nvSpPr>
        <p:spPr>
          <a:xfrm>
            <a:off x="0" y="6270"/>
            <a:ext cx="2703443" cy="1200329"/>
          </a:xfrm>
          <a:prstGeom prst="rect">
            <a:avLst/>
          </a:prstGeom>
          <a:noFill/>
        </p:spPr>
        <p:txBody>
          <a:bodyPr wrap="square" rtlCol="0">
            <a:spAutoFit/>
          </a:bodyPr>
          <a:lstStyle/>
          <a:p>
            <a:pPr algn="ctr"/>
            <a:r>
              <a:rPr lang="en-US" sz="7200" b="1" dirty="0">
                <a:ln w="28575">
                  <a:solidFill>
                    <a:schemeClr val="tx1">
                      <a:lumMod val="85000"/>
                      <a:lumOff val="15000"/>
                    </a:schemeClr>
                  </a:solidFill>
                </a:ln>
                <a:solidFill>
                  <a:schemeClr val="bg1"/>
                </a:solidFill>
              </a:rPr>
              <a:t>COC 2</a:t>
            </a:r>
            <a:endParaRPr lang="en-PH" sz="7200" b="1" dirty="0">
              <a:ln w="28575">
                <a:solidFill>
                  <a:schemeClr val="tx1">
                    <a:lumMod val="85000"/>
                    <a:lumOff val="15000"/>
                  </a:schemeClr>
                </a:solidFill>
              </a:ln>
              <a:solidFill>
                <a:schemeClr val="bg1"/>
              </a:solidFill>
            </a:endParaRPr>
          </a:p>
        </p:txBody>
      </p:sp>
    </p:spTree>
    <p:extLst>
      <p:ext uri="{BB962C8B-B14F-4D97-AF65-F5344CB8AC3E}">
        <p14:creationId xmlns:p14="http://schemas.microsoft.com/office/powerpoint/2010/main" val="1583354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368E-799A-4716-B811-3EA6CC2AB824}"/>
              </a:ext>
            </a:extLst>
          </p:cNvPr>
          <p:cNvSpPr>
            <a:spLocks noGrp="1"/>
          </p:cNvSpPr>
          <p:nvPr>
            <p:ph type="title"/>
          </p:nvPr>
        </p:nvSpPr>
        <p:spPr/>
        <p:txBody>
          <a:bodyPr>
            <a:normAutofit/>
          </a:bodyPr>
          <a:lstStyle/>
          <a:p>
            <a:r>
              <a:rPr lang="en-US" sz="5400" b="1" dirty="0">
                <a:ln>
                  <a:solidFill>
                    <a:schemeClr val="tx1">
                      <a:lumMod val="85000"/>
                      <a:lumOff val="15000"/>
                    </a:schemeClr>
                  </a:solidFill>
                </a:ln>
              </a:rPr>
              <a:t>Protocols</a:t>
            </a:r>
            <a:endParaRPr lang="en-PH" sz="5400" b="1" dirty="0">
              <a:ln>
                <a:solidFill>
                  <a:schemeClr val="tx1">
                    <a:lumMod val="85000"/>
                    <a:lumOff val="15000"/>
                  </a:schemeClr>
                </a:solidFill>
              </a:ln>
            </a:endParaRPr>
          </a:p>
        </p:txBody>
      </p:sp>
      <p:pic>
        <p:nvPicPr>
          <p:cNvPr id="5" name="Picture 4">
            <a:extLst>
              <a:ext uri="{FF2B5EF4-FFF2-40B4-BE49-F238E27FC236}">
                <a16:creationId xmlns:a16="http://schemas.microsoft.com/office/drawing/2014/main" id="{11295C6A-6E4B-4875-BD10-CD2BEDDF798B}"/>
              </a:ext>
            </a:extLst>
          </p:cNvPr>
          <p:cNvPicPr>
            <a:picLocks noChangeAspect="1"/>
          </p:cNvPicPr>
          <p:nvPr/>
        </p:nvPicPr>
        <p:blipFill>
          <a:blip r:embed="rId3"/>
          <a:stretch>
            <a:fillRect/>
          </a:stretch>
        </p:blipFill>
        <p:spPr>
          <a:xfrm>
            <a:off x="267856" y="1473551"/>
            <a:ext cx="5541818" cy="3334792"/>
          </a:xfrm>
          <a:prstGeom prst="rect">
            <a:avLst/>
          </a:prstGeom>
        </p:spPr>
      </p:pic>
      <p:sp>
        <p:nvSpPr>
          <p:cNvPr id="4" name="TextBox 3">
            <a:extLst>
              <a:ext uri="{FF2B5EF4-FFF2-40B4-BE49-F238E27FC236}">
                <a16:creationId xmlns:a16="http://schemas.microsoft.com/office/drawing/2014/main" id="{8A064636-6662-8853-133A-CDE3B57AE712}"/>
              </a:ext>
            </a:extLst>
          </p:cNvPr>
          <p:cNvSpPr txBox="1"/>
          <p:nvPr/>
        </p:nvSpPr>
        <p:spPr>
          <a:xfrm>
            <a:off x="6145157" y="1604276"/>
            <a:ext cx="5705314" cy="4893647"/>
          </a:xfrm>
          <a:prstGeom prst="rect">
            <a:avLst/>
          </a:prstGeom>
          <a:noFill/>
        </p:spPr>
        <p:txBody>
          <a:bodyPr wrap="square">
            <a:spAutoFit/>
          </a:bodyPr>
          <a:lstStyle/>
          <a:p>
            <a:r>
              <a:rPr lang="en-US" sz="2400" dirty="0"/>
              <a:t>These are written rules used for communications. They are the languages that computers use to talk to each other on a network</a:t>
            </a:r>
          </a:p>
          <a:p>
            <a:endParaRPr lang="en-US" sz="2400" dirty="0"/>
          </a:p>
          <a:p>
            <a:r>
              <a:rPr lang="en-US" sz="2400" b="0" i="0" dirty="0">
                <a:solidFill>
                  <a:srgbClr val="202124"/>
                </a:solidFill>
                <a:effectLst/>
                <a:latin typeface="arial" panose="020B0604020202020204" pitchFamily="34" charset="0"/>
              </a:rPr>
              <a:t>A </a:t>
            </a:r>
            <a:r>
              <a:rPr lang="en-US" sz="2400" b="1" i="0" dirty="0">
                <a:solidFill>
                  <a:srgbClr val="202124"/>
                </a:solidFill>
                <a:effectLst/>
                <a:latin typeface="arial" panose="020B0604020202020204" pitchFamily="34" charset="0"/>
              </a:rPr>
              <a:t>network protocol</a:t>
            </a:r>
            <a:r>
              <a:rPr lang="en-US" sz="2400" b="0" i="0" dirty="0">
                <a:solidFill>
                  <a:srgbClr val="202124"/>
                </a:solidFill>
                <a:effectLst/>
                <a:latin typeface="arial" panose="020B0604020202020204" pitchFamily="34" charset="0"/>
              </a:rPr>
              <a:t> is an established set of rules that determine how data is transmitted between different devices in the same </a:t>
            </a:r>
            <a:r>
              <a:rPr lang="en-US" sz="2400" b="1" i="0" dirty="0">
                <a:solidFill>
                  <a:srgbClr val="202124"/>
                </a:solidFill>
                <a:effectLst/>
                <a:latin typeface="arial" panose="020B0604020202020204" pitchFamily="34" charset="0"/>
              </a:rPr>
              <a:t>network</a:t>
            </a:r>
            <a:r>
              <a:rPr lang="en-US" sz="2400" b="0" i="0" dirty="0">
                <a:solidFill>
                  <a:srgbClr val="202124"/>
                </a:solidFill>
                <a:effectLst/>
                <a:latin typeface="arial" panose="020B0604020202020204" pitchFamily="34" charset="0"/>
              </a:rPr>
              <a:t>. Essentially, it allows connected devices to communicate with each other, regardless of any differences in their internal processes, structure or design.</a:t>
            </a:r>
            <a:endParaRPr lang="en-PH" sz="2400" dirty="0"/>
          </a:p>
        </p:txBody>
      </p:sp>
    </p:spTree>
    <p:extLst>
      <p:ext uri="{BB962C8B-B14F-4D97-AF65-F5344CB8AC3E}">
        <p14:creationId xmlns:p14="http://schemas.microsoft.com/office/powerpoint/2010/main" val="3567470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60E63-5994-4FB7-A55E-1C9E070C4E31}"/>
              </a:ext>
            </a:extLst>
          </p:cNvPr>
          <p:cNvSpPr>
            <a:spLocks noGrp="1"/>
          </p:cNvSpPr>
          <p:nvPr>
            <p:ph idx="1"/>
          </p:nvPr>
        </p:nvSpPr>
        <p:spPr>
          <a:xfrm>
            <a:off x="228601" y="1573162"/>
            <a:ext cx="6286500" cy="4758813"/>
          </a:xfrm>
        </p:spPr>
        <p:txBody>
          <a:bodyPr>
            <a:normAutofit/>
          </a:bodyPr>
          <a:lstStyle/>
          <a:p>
            <a:pPr marL="0" indent="0">
              <a:buNone/>
            </a:pPr>
            <a:r>
              <a:rPr lang="en-US" sz="3600" i="1" dirty="0"/>
              <a:t>Static IPv4 Configuration in Windows 7</a:t>
            </a:r>
          </a:p>
          <a:p>
            <a:pPr marL="0" indent="0" algn="just">
              <a:buNone/>
            </a:pPr>
            <a:r>
              <a:rPr lang="en-US" sz="3600" dirty="0"/>
              <a:t>	The first thing that must be done is to gain access to the Network and Sharing Center in Windows 7. This can be done in one of two ways; the first way to access it is via the control panel.</a:t>
            </a:r>
            <a:endParaRPr lang="en-PH" sz="3600" dirty="0"/>
          </a:p>
        </p:txBody>
      </p:sp>
      <p:pic>
        <p:nvPicPr>
          <p:cNvPr id="18434" name="Picture 2" descr="Introduction to Ease of Access in Windows 7 » Getting Started » 4All » Tech  Ease">
            <a:extLst>
              <a:ext uri="{FF2B5EF4-FFF2-40B4-BE49-F238E27FC236}">
                <a16:creationId xmlns:a16="http://schemas.microsoft.com/office/drawing/2014/main" id="{97A959F7-6079-4A03-A289-4137551D8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1" y="1407530"/>
            <a:ext cx="5448298" cy="52791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16C5EC5-4CED-468F-A05D-77577EEA24BB}"/>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Tree>
    <p:extLst>
      <p:ext uri="{BB962C8B-B14F-4D97-AF65-F5344CB8AC3E}">
        <p14:creationId xmlns:p14="http://schemas.microsoft.com/office/powerpoint/2010/main" val="4252878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AD389F-84F8-4C26-8A64-811C21EB86AD}"/>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
        <p:nvSpPr>
          <p:cNvPr id="6" name="TextBox 5">
            <a:extLst>
              <a:ext uri="{FF2B5EF4-FFF2-40B4-BE49-F238E27FC236}">
                <a16:creationId xmlns:a16="http://schemas.microsoft.com/office/drawing/2014/main" id="{99C854AB-B700-4EB8-88F6-9E542EADE64D}"/>
              </a:ext>
            </a:extLst>
          </p:cNvPr>
          <p:cNvSpPr txBox="1"/>
          <p:nvPr/>
        </p:nvSpPr>
        <p:spPr>
          <a:xfrm>
            <a:off x="228600" y="1276261"/>
            <a:ext cx="5353050" cy="5078313"/>
          </a:xfrm>
          <a:prstGeom prst="rect">
            <a:avLst/>
          </a:prstGeom>
          <a:noFill/>
        </p:spPr>
        <p:txBody>
          <a:bodyPr wrap="square">
            <a:spAutoFit/>
          </a:bodyPr>
          <a:lstStyle/>
          <a:p>
            <a:pPr algn="just"/>
            <a:r>
              <a:rPr lang="en-US" sz="3600" dirty="0"/>
              <a:t>There are several views which are available for the control panel; by default the category view is used. When using the category view the option that you need to select is called View network status and Tasks, as highlighted below. </a:t>
            </a:r>
            <a:endParaRPr lang="en-PH" sz="3600" dirty="0"/>
          </a:p>
        </p:txBody>
      </p:sp>
      <p:pic>
        <p:nvPicPr>
          <p:cNvPr id="19458" name="Picture 2" descr="How to show hidden files in Windows 7">
            <a:extLst>
              <a:ext uri="{FF2B5EF4-FFF2-40B4-BE49-F238E27FC236}">
                <a16:creationId xmlns:a16="http://schemas.microsoft.com/office/drawing/2014/main" id="{697E60F1-D39F-4975-8BFB-0053DB641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1518862"/>
            <a:ext cx="61912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283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54678E-9BBD-4CFF-87BC-45612F9BC19C}"/>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
        <p:nvSpPr>
          <p:cNvPr id="5" name="Title 1">
            <a:extLst>
              <a:ext uri="{FF2B5EF4-FFF2-40B4-BE49-F238E27FC236}">
                <a16:creationId xmlns:a16="http://schemas.microsoft.com/office/drawing/2014/main" id="{6C119951-F2A6-45AE-8C5A-7920294A893A}"/>
              </a:ext>
            </a:extLst>
          </p:cNvPr>
          <p:cNvSpPr>
            <a:spLocks noGrp="1"/>
          </p:cNvSpPr>
          <p:nvPr>
            <p:ph idx="1"/>
          </p:nvPr>
        </p:nvSpPr>
        <p:spPr>
          <a:xfrm>
            <a:off x="609600" y="2072481"/>
            <a:ext cx="10972800" cy="2713037"/>
          </a:xfrm>
        </p:spPr>
        <p:txBody>
          <a:bodyPr>
            <a:normAutofit/>
          </a:bodyPr>
          <a:lstStyle/>
          <a:p>
            <a:pPr marL="0" indent="0" algn="just">
              <a:buNone/>
            </a:pPr>
            <a:r>
              <a:rPr lang="en-US" sz="3600" dirty="0"/>
              <a:t>	The second way to gain access to the Network and Sharing Center is to utilize the network icon which is displayed in the system tray when a network interface has been enabled.</a:t>
            </a:r>
            <a:endParaRPr lang="en-PH" sz="3600" b="1" dirty="0">
              <a:ln>
                <a:solidFill>
                  <a:sysClr val="windowText" lastClr="000000"/>
                </a:solidFill>
              </a:ln>
            </a:endParaRPr>
          </a:p>
        </p:txBody>
      </p:sp>
    </p:spTree>
    <p:extLst>
      <p:ext uri="{BB962C8B-B14F-4D97-AF65-F5344CB8AC3E}">
        <p14:creationId xmlns:p14="http://schemas.microsoft.com/office/powerpoint/2010/main" val="596772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60BF44-D1AC-4B88-8D81-2D57DF42651D}"/>
              </a:ext>
            </a:extLst>
          </p:cNvPr>
          <p:cNvSpPr>
            <a:spLocks noGrp="1"/>
          </p:cNvSpPr>
          <p:nvPr>
            <p:ph idx="1"/>
          </p:nvPr>
        </p:nvSpPr>
        <p:spPr>
          <a:xfrm>
            <a:off x="668595" y="1458863"/>
            <a:ext cx="10972800" cy="1360538"/>
          </a:xfrm>
        </p:spPr>
        <p:txBody>
          <a:bodyPr>
            <a:normAutofit/>
          </a:bodyPr>
          <a:lstStyle/>
          <a:p>
            <a:pPr marL="0" indent="0" algn="just">
              <a:buNone/>
            </a:pPr>
            <a:r>
              <a:rPr lang="en-US" sz="3600" dirty="0"/>
              <a:t>When this icon is right-clicked the option to open the Network and Sharing Center is given as shown below:</a:t>
            </a:r>
            <a:endParaRPr lang="en-PH" sz="3600" dirty="0"/>
          </a:p>
        </p:txBody>
      </p:sp>
      <p:sp>
        <p:nvSpPr>
          <p:cNvPr id="6" name="Title 1">
            <a:extLst>
              <a:ext uri="{FF2B5EF4-FFF2-40B4-BE49-F238E27FC236}">
                <a16:creationId xmlns:a16="http://schemas.microsoft.com/office/drawing/2014/main" id="{94963C85-B7F8-41D9-B079-DA8EFF804E2F}"/>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8" name="Picture 7">
            <a:extLst>
              <a:ext uri="{FF2B5EF4-FFF2-40B4-BE49-F238E27FC236}">
                <a16:creationId xmlns:a16="http://schemas.microsoft.com/office/drawing/2014/main" id="{A5A56D8E-7D22-40E4-A51A-06DF5B2C35FC}"/>
              </a:ext>
            </a:extLst>
          </p:cNvPr>
          <p:cNvPicPr>
            <a:picLocks noChangeAspect="1"/>
          </p:cNvPicPr>
          <p:nvPr/>
        </p:nvPicPr>
        <p:blipFill>
          <a:blip r:embed="rId3"/>
          <a:stretch>
            <a:fillRect/>
          </a:stretch>
        </p:blipFill>
        <p:spPr>
          <a:xfrm>
            <a:off x="2696802" y="2805902"/>
            <a:ext cx="6798395" cy="3986713"/>
          </a:xfrm>
          <a:prstGeom prst="rect">
            <a:avLst/>
          </a:prstGeom>
        </p:spPr>
      </p:pic>
    </p:spTree>
    <p:extLst>
      <p:ext uri="{BB962C8B-B14F-4D97-AF65-F5344CB8AC3E}">
        <p14:creationId xmlns:p14="http://schemas.microsoft.com/office/powerpoint/2010/main" val="3703119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2A5C74-4DE2-4742-9E34-066168BB967A}"/>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22530" name="Picture 2" descr="Using Network &amp; Sharing Center to connect and share more">
            <a:extLst>
              <a:ext uri="{FF2B5EF4-FFF2-40B4-BE49-F238E27FC236}">
                <a16:creationId xmlns:a16="http://schemas.microsoft.com/office/drawing/2014/main" id="{F3BC74DD-7D6D-4035-BA8E-9B27EB76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303634"/>
            <a:ext cx="6934200" cy="550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84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85F4B-3E66-4391-BA7D-B95F2347715C}"/>
              </a:ext>
            </a:extLst>
          </p:cNvPr>
          <p:cNvSpPr>
            <a:spLocks noGrp="1"/>
          </p:cNvSpPr>
          <p:nvPr>
            <p:ph idx="1"/>
          </p:nvPr>
        </p:nvSpPr>
        <p:spPr>
          <a:xfrm>
            <a:off x="668595" y="1573163"/>
            <a:ext cx="10972800" cy="1265288"/>
          </a:xfrm>
        </p:spPr>
        <p:txBody>
          <a:bodyPr>
            <a:normAutofit/>
          </a:bodyPr>
          <a:lstStyle/>
          <a:p>
            <a:pPr marL="0" indent="0">
              <a:buNone/>
            </a:pPr>
            <a:r>
              <a:rPr lang="en-US" sz="3600" dirty="0"/>
              <a:t>For the purposes of this article the wired interface will be used as the interface being given a static IP Address. </a:t>
            </a:r>
            <a:endParaRPr lang="en-PH" sz="3600" dirty="0"/>
          </a:p>
        </p:txBody>
      </p:sp>
      <p:sp>
        <p:nvSpPr>
          <p:cNvPr id="4" name="Title 1">
            <a:extLst>
              <a:ext uri="{FF2B5EF4-FFF2-40B4-BE49-F238E27FC236}">
                <a16:creationId xmlns:a16="http://schemas.microsoft.com/office/drawing/2014/main" id="{72D6FA17-5860-43F6-A9B5-314B1438B24B}"/>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6" name="Picture 5">
            <a:extLst>
              <a:ext uri="{FF2B5EF4-FFF2-40B4-BE49-F238E27FC236}">
                <a16:creationId xmlns:a16="http://schemas.microsoft.com/office/drawing/2014/main" id="{4F8F5F3A-18A5-44B9-9B6B-B33A8D8CA248}"/>
              </a:ext>
            </a:extLst>
          </p:cNvPr>
          <p:cNvPicPr>
            <a:picLocks noChangeAspect="1"/>
          </p:cNvPicPr>
          <p:nvPr/>
        </p:nvPicPr>
        <p:blipFill>
          <a:blip r:embed="rId3"/>
          <a:stretch>
            <a:fillRect/>
          </a:stretch>
        </p:blipFill>
        <p:spPr>
          <a:xfrm>
            <a:off x="1019978" y="3222280"/>
            <a:ext cx="9600397" cy="3076575"/>
          </a:xfrm>
          <a:prstGeom prst="rect">
            <a:avLst/>
          </a:prstGeom>
        </p:spPr>
      </p:pic>
    </p:spTree>
    <p:extLst>
      <p:ext uri="{BB962C8B-B14F-4D97-AF65-F5344CB8AC3E}">
        <p14:creationId xmlns:p14="http://schemas.microsoft.com/office/powerpoint/2010/main" val="86566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538BA-ED3E-4ABF-A430-08CA5E1B921D}"/>
              </a:ext>
            </a:extLst>
          </p:cNvPr>
          <p:cNvSpPr>
            <a:spLocks noGrp="1"/>
          </p:cNvSpPr>
          <p:nvPr>
            <p:ph idx="1"/>
          </p:nvPr>
        </p:nvSpPr>
        <p:spPr>
          <a:xfrm>
            <a:off x="668595" y="1573162"/>
            <a:ext cx="5884605" cy="4941937"/>
          </a:xfrm>
        </p:spPr>
        <p:txBody>
          <a:bodyPr>
            <a:noAutofit/>
          </a:bodyPr>
          <a:lstStyle/>
          <a:p>
            <a:pPr marL="0" indent="0" algn="just">
              <a:buNone/>
            </a:pPr>
            <a:r>
              <a:rPr lang="en-US" sz="3600" dirty="0"/>
              <a:t>Since we want to change the interface IPv4 IP address this option must be selected from the window. Once this option is selected the properties button will be enabled; press the properties button. </a:t>
            </a:r>
            <a:endParaRPr lang="en-PH" sz="3600" dirty="0"/>
          </a:p>
        </p:txBody>
      </p:sp>
      <p:sp>
        <p:nvSpPr>
          <p:cNvPr id="4" name="Title 1">
            <a:extLst>
              <a:ext uri="{FF2B5EF4-FFF2-40B4-BE49-F238E27FC236}">
                <a16:creationId xmlns:a16="http://schemas.microsoft.com/office/drawing/2014/main" id="{8971BC27-37F2-43C5-A3E5-ACD9484A73DD}"/>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23554" name="Picture 2" descr="Connecting to Stanford's Wired Network with Windows 7 | University IT">
            <a:extLst>
              <a:ext uri="{FF2B5EF4-FFF2-40B4-BE49-F238E27FC236}">
                <a16:creationId xmlns:a16="http://schemas.microsoft.com/office/drawing/2014/main" id="{23E8D2C6-A0F2-4686-B889-48677C63B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630" y="1314701"/>
            <a:ext cx="4427593" cy="5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6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F4BA0D-515A-4392-B724-D2C68F9BF7DA}"/>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6" name="Picture 5">
            <a:extLst>
              <a:ext uri="{FF2B5EF4-FFF2-40B4-BE49-F238E27FC236}">
                <a16:creationId xmlns:a16="http://schemas.microsoft.com/office/drawing/2014/main" id="{D63F91CF-716B-49C7-887D-3D68E372CE2F}"/>
              </a:ext>
            </a:extLst>
          </p:cNvPr>
          <p:cNvPicPr>
            <a:picLocks noChangeAspect="1"/>
          </p:cNvPicPr>
          <p:nvPr/>
        </p:nvPicPr>
        <p:blipFill>
          <a:blip r:embed="rId3"/>
          <a:stretch>
            <a:fillRect/>
          </a:stretch>
        </p:blipFill>
        <p:spPr>
          <a:xfrm>
            <a:off x="6772274" y="1305100"/>
            <a:ext cx="4733925" cy="5381601"/>
          </a:xfrm>
          <a:prstGeom prst="rect">
            <a:avLst/>
          </a:prstGeom>
        </p:spPr>
      </p:pic>
      <p:sp>
        <p:nvSpPr>
          <p:cNvPr id="8" name="TextBox 7">
            <a:extLst>
              <a:ext uri="{FF2B5EF4-FFF2-40B4-BE49-F238E27FC236}">
                <a16:creationId xmlns:a16="http://schemas.microsoft.com/office/drawing/2014/main" id="{AD1F1C55-F68A-4BEE-A29F-2FBD8CE1EE97}"/>
              </a:ext>
            </a:extLst>
          </p:cNvPr>
          <p:cNvSpPr txBox="1"/>
          <p:nvPr/>
        </p:nvSpPr>
        <p:spPr>
          <a:xfrm>
            <a:off x="361951" y="1456743"/>
            <a:ext cx="6134100" cy="5078313"/>
          </a:xfrm>
          <a:prstGeom prst="rect">
            <a:avLst/>
          </a:prstGeom>
          <a:noFill/>
        </p:spPr>
        <p:txBody>
          <a:bodyPr wrap="square">
            <a:spAutoFit/>
          </a:bodyPr>
          <a:lstStyle/>
          <a:p>
            <a:pPr algn="just"/>
            <a:r>
              <a:rPr lang="en-US" sz="3600" dirty="0"/>
              <a:t>	In order to change to a static IP address the option to Use the following IP address must be selected; once this is done the option to enter the IP address parameters is enabled and the Use the following DNS server addresses option is selected.</a:t>
            </a:r>
            <a:endParaRPr lang="en-PH" sz="3600" dirty="0"/>
          </a:p>
        </p:txBody>
      </p:sp>
    </p:spTree>
    <p:extLst>
      <p:ext uri="{BB962C8B-B14F-4D97-AF65-F5344CB8AC3E}">
        <p14:creationId xmlns:p14="http://schemas.microsoft.com/office/powerpoint/2010/main" val="706866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2190D-E551-4786-A7C3-A34610162C49}"/>
              </a:ext>
            </a:extLst>
          </p:cNvPr>
          <p:cNvSpPr>
            <a:spLocks noGrp="1"/>
          </p:cNvSpPr>
          <p:nvPr>
            <p:ph idx="1"/>
          </p:nvPr>
        </p:nvSpPr>
        <p:spPr>
          <a:xfrm>
            <a:off x="381000" y="1573162"/>
            <a:ext cx="5714999" cy="3570337"/>
          </a:xfrm>
        </p:spPr>
        <p:txBody>
          <a:bodyPr>
            <a:normAutofit/>
          </a:bodyPr>
          <a:lstStyle/>
          <a:p>
            <a:pPr marL="0" indent="0" algn="just">
              <a:buNone/>
            </a:pPr>
            <a:r>
              <a:rPr lang="en-US" sz="3600" dirty="0"/>
              <a:t>These options are shown in their correct locations in the following figure: </a:t>
            </a:r>
            <a:endParaRPr lang="en-PH" sz="3600" dirty="0"/>
          </a:p>
        </p:txBody>
      </p:sp>
      <p:sp>
        <p:nvSpPr>
          <p:cNvPr id="4" name="Title 1">
            <a:extLst>
              <a:ext uri="{FF2B5EF4-FFF2-40B4-BE49-F238E27FC236}">
                <a16:creationId xmlns:a16="http://schemas.microsoft.com/office/drawing/2014/main" id="{FE30844E-9153-444B-9D36-A9EBAD9B7D22}"/>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6" name="Picture 5">
            <a:extLst>
              <a:ext uri="{FF2B5EF4-FFF2-40B4-BE49-F238E27FC236}">
                <a16:creationId xmlns:a16="http://schemas.microsoft.com/office/drawing/2014/main" id="{99715853-CFD3-4799-B563-922729D0DF88}"/>
              </a:ext>
            </a:extLst>
          </p:cNvPr>
          <p:cNvPicPr>
            <a:picLocks noChangeAspect="1"/>
          </p:cNvPicPr>
          <p:nvPr/>
        </p:nvPicPr>
        <p:blipFill>
          <a:blip r:embed="rId3"/>
          <a:stretch>
            <a:fillRect/>
          </a:stretch>
        </p:blipFill>
        <p:spPr>
          <a:xfrm>
            <a:off x="6419850" y="1257299"/>
            <a:ext cx="4886325" cy="5542697"/>
          </a:xfrm>
          <a:prstGeom prst="rect">
            <a:avLst/>
          </a:prstGeom>
        </p:spPr>
      </p:pic>
    </p:spTree>
    <p:extLst>
      <p:ext uri="{BB962C8B-B14F-4D97-AF65-F5344CB8AC3E}">
        <p14:creationId xmlns:p14="http://schemas.microsoft.com/office/powerpoint/2010/main" val="1863540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854E-F68C-4A59-B145-916189C79B2F}"/>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0F62A885-828A-49E9-9E44-73DF952BBC73}"/>
              </a:ext>
            </a:extLst>
          </p:cNvPr>
          <p:cNvSpPr>
            <a:spLocks noGrp="1"/>
          </p:cNvSpPr>
          <p:nvPr>
            <p:ph idx="1"/>
          </p:nvPr>
        </p:nvSpPr>
        <p:spPr/>
        <p:txBody>
          <a:bodyPr>
            <a:normAutofit/>
          </a:bodyPr>
          <a:lstStyle/>
          <a:p>
            <a:pPr marL="0" indent="0" algn="just">
              <a:buNone/>
            </a:pPr>
            <a:r>
              <a:rPr lang="en-US" sz="3600" dirty="0"/>
              <a:t>A new option which was introduced with Windows 7 is Home Group. Home Group allows Windows 7 machines to be linked in an easier way which makes the sharing of resources between machines much simpler to setup. Each machine must become a member of a Home Group in order to utilize this functionality. </a:t>
            </a:r>
            <a:endParaRPr lang="en-PH" sz="3600" dirty="0"/>
          </a:p>
        </p:txBody>
      </p:sp>
    </p:spTree>
    <p:extLst>
      <p:ext uri="{BB962C8B-B14F-4D97-AF65-F5344CB8AC3E}">
        <p14:creationId xmlns:p14="http://schemas.microsoft.com/office/powerpoint/2010/main" val="3290036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D7EA-DE73-4D1B-8BB5-12B285B4CD05}"/>
              </a:ext>
            </a:extLst>
          </p:cNvPr>
          <p:cNvSpPr>
            <a:spLocks noGrp="1"/>
          </p:cNvSpPr>
          <p:nvPr>
            <p:ph type="title"/>
          </p:nvPr>
        </p:nvSpPr>
        <p:spPr/>
        <p:txBody>
          <a:bodyPr>
            <a:normAutofit/>
          </a:bodyPr>
          <a:lstStyle/>
          <a:p>
            <a:r>
              <a:rPr lang="en-US" sz="5400" b="1" dirty="0">
                <a:ln>
                  <a:solidFill>
                    <a:schemeClr val="tx1">
                      <a:lumMod val="85000"/>
                      <a:lumOff val="15000"/>
                    </a:schemeClr>
                  </a:solidFill>
                </a:ln>
              </a:rPr>
              <a:t>Different Types of Computer Network </a:t>
            </a:r>
            <a:endParaRPr lang="en-PH" sz="5400" b="1" dirty="0">
              <a:ln>
                <a:solidFill>
                  <a:schemeClr val="tx1">
                    <a:lumMod val="85000"/>
                    <a:lumOff val="15000"/>
                  </a:schemeClr>
                </a:solidFill>
              </a:ln>
            </a:endParaRPr>
          </a:p>
        </p:txBody>
      </p:sp>
      <p:graphicFrame>
        <p:nvGraphicFramePr>
          <p:cNvPr id="4" name="Table 4">
            <a:extLst>
              <a:ext uri="{FF2B5EF4-FFF2-40B4-BE49-F238E27FC236}">
                <a16:creationId xmlns:a16="http://schemas.microsoft.com/office/drawing/2014/main" id="{2DF83DB1-4DBC-4818-9081-C339255F94D6}"/>
              </a:ext>
            </a:extLst>
          </p:cNvPr>
          <p:cNvGraphicFramePr>
            <a:graphicFrameLocks noGrp="1"/>
          </p:cNvGraphicFramePr>
          <p:nvPr>
            <p:extLst>
              <p:ext uri="{D42A27DB-BD31-4B8C-83A1-F6EECF244321}">
                <p14:modId xmlns:p14="http://schemas.microsoft.com/office/powerpoint/2010/main" val="3664259106"/>
              </p:ext>
            </p:extLst>
          </p:nvPr>
        </p:nvGraphicFramePr>
        <p:xfrm>
          <a:off x="0" y="1795429"/>
          <a:ext cx="12192000" cy="39319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792300937"/>
                    </a:ext>
                  </a:extLst>
                </a:gridCol>
                <a:gridCol w="6096000">
                  <a:extLst>
                    <a:ext uri="{9D8B030D-6E8A-4147-A177-3AD203B41FA5}">
                      <a16:colId xmlns:a16="http://schemas.microsoft.com/office/drawing/2014/main" val="1242761592"/>
                    </a:ext>
                  </a:extLst>
                </a:gridCol>
              </a:tblGrid>
              <a:tr h="370840">
                <a:tc>
                  <a:txBody>
                    <a:bodyPr/>
                    <a:lstStyle/>
                    <a:p>
                      <a:pPr marL="342900" indent="-342900">
                        <a:buFont typeface="Arial" panose="020B0604020202020204" pitchFamily="34" charset="0"/>
                        <a:buChar char="•"/>
                      </a:pPr>
                      <a:r>
                        <a:rPr lang="en-US" sz="3600" b="0" i="1" dirty="0">
                          <a:ln>
                            <a:noFill/>
                          </a:ln>
                          <a:solidFill>
                            <a:schemeClr val="tx1"/>
                          </a:solidFill>
                        </a:rPr>
                        <a:t>Local Area Network (LAN)</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Metropolitan Area Network (MAN)</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Wide Area Network (WAN)</a:t>
                      </a:r>
                    </a:p>
                    <a:p>
                      <a:pPr marL="342900" indent="-342900">
                        <a:buFont typeface="Arial" panose="020B0604020202020204" pitchFamily="34" charset="0"/>
                        <a:buChar char="•"/>
                      </a:pPr>
                      <a:endParaRPr lang="en-PH" sz="3600" b="0" i="1" dirty="0">
                        <a:ln>
                          <a:noFill/>
                        </a:ln>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3600" b="0" i="1" dirty="0">
                          <a:ln>
                            <a:noFill/>
                          </a:ln>
                          <a:solidFill>
                            <a:schemeClr val="tx1"/>
                          </a:solidFill>
                        </a:rPr>
                        <a:t>Storage Area Network (SAN)</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Virtual Area Network (VPN)</a:t>
                      </a:r>
                    </a:p>
                    <a:p>
                      <a:endParaRPr lang="en-PH" sz="3600" b="0" i="1" dirty="0">
                        <a:ln>
                          <a:noFill/>
                        </a:ln>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6469420"/>
                  </a:ext>
                </a:extLst>
              </a:tr>
            </a:tbl>
          </a:graphicData>
        </a:graphic>
      </p:graphicFrame>
    </p:spTree>
    <p:extLst>
      <p:ext uri="{BB962C8B-B14F-4D97-AF65-F5344CB8AC3E}">
        <p14:creationId xmlns:p14="http://schemas.microsoft.com/office/powerpoint/2010/main" val="28220774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B9C60-AD71-4D3D-BABC-AF67FD4A16CF}"/>
              </a:ext>
            </a:extLst>
          </p:cNvPr>
          <p:cNvPicPr>
            <a:picLocks noChangeAspect="1"/>
          </p:cNvPicPr>
          <p:nvPr/>
        </p:nvPicPr>
        <p:blipFill>
          <a:blip r:embed="rId3"/>
          <a:stretch>
            <a:fillRect/>
          </a:stretch>
        </p:blipFill>
        <p:spPr>
          <a:xfrm>
            <a:off x="2238375" y="1237110"/>
            <a:ext cx="7715249" cy="5620890"/>
          </a:xfrm>
          <a:prstGeom prst="rect">
            <a:avLst/>
          </a:prstGeom>
        </p:spPr>
      </p:pic>
      <p:sp>
        <p:nvSpPr>
          <p:cNvPr id="6" name="Title 1">
            <a:extLst>
              <a:ext uri="{FF2B5EF4-FFF2-40B4-BE49-F238E27FC236}">
                <a16:creationId xmlns:a16="http://schemas.microsoft.com/office/drawing/2014/main" id="{3B841B1B-045C-4270-AC88-B0E716D986E8}"/>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26190120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F1673-9738-4F45-A0B0-0FA6839B6D7D}"/>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38AFEAC2-7DC5-495D-AD2D-3F9CC21A4175}"/>
              </a:ext>
            </a:extLst>
          </p:cNvPr>
          <p:cNvPicPr>
            <a:picLocks noChangeAspect="1"/>
          </p:cNvPicPr>
          <p:nvPr/>
        </p:nvPicPr>
        <p:blipFill>
          <a:blip r:embed="rId2"/>
          <a:stretch>
            <a:fillRect/>
          </a:stretch>
        </p:blipFill>
        <p:spPr>
          <a:xfrm>
            <a:off x="2223871" y="1248991"/>
            <a:ext cx="7744257" cy="5609009"/>
          </a:xfrm>
          <a:prstGeom prst="rect">
            <a:avLst/>
          </a:prstGeom>
        </p:spPr>
      </p:pic>
    </p:spTree>
    <p:extLst>
      <p:ext uri="{BB962C8B-B14F-4D97-AF65-F5344CB8AC3E}">
        <p14:creationId xmlns:p14="http://schemas.microsoft.com/office/powerpoint/2010/main" val="27854570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onnect to a Network Using Windows 7 | UniversalClass">
            <a:extLst>
              <a:ext uri="{FF2B5EF4-FFF2-40B4-BE49-F238E27FC236}">
                <a16:creationId xmlns:a16="http://schemas.microsoft.com/office/drawing/2014/main" id="{9D98DF34-7C0A-4EEF-9F7A-D25462376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894" y="1276350"/>
            <a:ext cx="7624211" cy="55816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193F4C2-326D-473B-9A80-A75859FA147B}"/>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2375254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Join a HomeGroup on a Windows 7 Home Network - dummies">
            <a:extLst>
              <a:ext uri="{FF2B5EF4-FFF2-40B4-BE49-F238E27FC236}">
                <a16:creationId xmlns:a16="http://schemas.microsoft.com/office/drawing/2014/main" id="{B924061B-9126-493B-AAB2-861D988E0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319" y="1276350"/>
            <a:ext cx="7663362" cy="56007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868E1F1-55E6-4075-9877-50517B22EFD1}"/>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9904505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dows Networking: Sharing With the Homegroup">
            <a:extLst>
              <a:ext uri="{FF2B5EF4-FFF2-40B4-BE49-F238E27FC236}">
                <a16:creationId xmlns:a16="http://schemas.microsoft.com/office/drawing/2014/main" id="{13A0F9FA-4BDD-402A-817C-F7C9E3ED8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894" y="1300163"/>
            <a:ext cx="7336211" cy="5519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DAEF0A8-3452-440A-82DE-CD08EE86B506}"/>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2903096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C506D4-B835-47DD-AD27-B4D8EBA90DC6}"/>
              </a:ext>
            </a:extLst>
          </p:cNvPr>
          <p:cNvSpPr>
            <a:spLocks noGrp="1"/>
          </p:cNvSpPr>
          <p:nvPr>
            <p:ph idx="1"/>
          </p:nvPr>
        </p:nvSpPr>
        <p:spPr/>
        <p:txBody>
          <a:bodyPr>
            <a:normAutofit/>
          </a:bodyPr>
          <a:lstStyle/>
          <a:p>
            <a:pPr marL="0" indent="0" algn="just">
              <a:buNone/>
            </a:pPr>
            <a:r>
              <a:rPr lang="en-US" sz="3600" dirty="0"/>
              <a:t>The following figure shows how the Home Group window will display when there is an existing Home Group on the network. Once this is shown, simply press the Join now button and select the local shared options and enter the Home Group password. </a:t>
            </a:r>
            <a:endParaRPr lang="en-PH" sz="3600" dirty="0"/>
          </a:p>
        </p:txBody>
      </p:sp>
      <p:sp>
        <p:nvSpPr>
          <p:cNvPr id="4" name="Title 1">
            <a:extLst>
              <a:ext uri="{FF2B5EF4-FFF2-40B4-BE49-F238E27FC236}">
                <a16:creationId xmlns:a16="http://schemas.microsoft.com/office/drawing/2014/main" id="{5050EE5C-4A70-4FD7-8760-5BCD0F45F65B}"/>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3154125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set up and manage Windows 10 HomeGroup on a local network | Windows  Central">
            <a:extLst>
              <a:ext uri="{FF2B5EF4-FFF2-40B4-BE49-F238E27FC236}">
                <a16:creationId xmlns:a16="http://schemas.microsoft.com/office/drawing/2014/main" id="{7BE57911-00F1-4F6D-A42E-3F7410C38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183" y="1266825"/>
            <a:ext cx="7561633" cy="55911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73E1A3F-BE64-4E6C-8C8B-C97062FFD863}"/>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HOMEGROUP Configuration in Windows 7 </a:t>
            </a:r>
            <a:endParaRPr lang="en-PH" sz="5400" b="1" dirty="0">
              <a:ln>
                <a:solidFill>
                  <a:sysClr val="windowText" lastClr="000000"/>
                </a:solidFill>
              </a:ln>
            </a:endParaRPr>
          </a:p>
        </p:txBody>
      </p:sp>
    </p:spTree>
    <p:extLst>
      <p:ext uri="{BB962C8B-B14F-4D97-AF65-F5344CB8AC3E}">
        <p14:creationId xmlns:p14="http://schemas.microsoft.com/office/powerpoint/2010/main" val="30814342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05767-A1CC-4528-B62F-DD1A65490D69}"/>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
        <p:nvSpPr>
          <p:cNvPr id="6" name="TextBox 5">
            <a:extLst>
              <a:ext uri="{FF2B5EF4-FFF2-40B4-BE49-F238E27FC236}">
                <a16:creationId xmlns:a16="http://schemas.microsoft.com/office/drawing/2014/main" id="{D64102C6-1DB4-4BBF-9104-5C7D7B36A0AF}"/>
              </a:ext>
            </a:extLst>
          </p:cNvPr>
          <p:cNvSpPr txBox="1"/>
          <p:nvPr/>
        </p:nvSpPr>
        <p:spPr>
          <a:xfrm>
            <a:off x="571500" y="1652111"/>
            <a:ext cx="11049000" cy="2862322"/>
          </a:xfrm>
          <a:prstGeom prst="rect">
            <a:avLst/>
          </a:prstGeom>
          <a:noFill/>
        </p:spPr>
        <p:txBody>
          <a:bodyPr wrap="square">
            <a:spAutoFit/>
          </a:bodyPr>
          <a:lstStyle/>
          <a:p>
            <a:pPr algn="just"/>
            <a:r>
              <a:rPr lang="en-US" sz="3600" dirty="0"/>
              <a:t>	Another feature which can be used with Windows 7 is network location. Every time a new network connection is established, a prompt will be given to select what type of location the new network connection is. The three options are Home, Work and Public.</a:t>
            </a:r>
            <a:endParaRPr lang="en-PH" sz="3600" dirty="0"/>
          </a:p>
        </p:txBody>
      </p:sp>
    </p:spTree>
    <p:extLst>
      <p:ext uri="{BB962C8B-B14F-4D97-AF65-F5344CB8AC3E}">
        <p14:creationId xmlns:p14="http://schemas.microsoft.com/office/powerpoint/2010/main" val="23760415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873639-2BDA-48DE-AF3E-53BB9476D6F0}"/>
              </a:ext>
            </a:extLst>
          </p:cNvPr>
          <p:cNvSpPr>
            <a:spLocks noGrp="1"/>
          </p:cNvSpPr>
          <p:nvPr>
            <p:ph idx="1"/>
          </p:nvPr>
        </p:nvSpPr>
        <p:spPr>
          <a:xfrm>
            <a:off x="668595" y="1573163"/>
            <a:ext cx="10972800" cy="2274938"/>
          </a:xfrm>
        </p:spPr>
        <p:txBody>
          <a:bodyPr>
            <a:normAutofit lnSpcReduction="10000"/>
          </a:bodyPr>
          <a:lstStyle/>
          <a:p>
            <a:pPr marL="0" indent="0" algn="just">
              <a:buNone/>
            </a:pPr>
            <a:r>
              <a:rPr lang="en-US" sz="3600" dirty="0"/>
              <a:t>The current location which is selected is shown in the Network and Sharing Center under View your active networks and can be changed by selecting the current setting.</a:t>
            </a:r>
            <a:endParaRPr lang="en-PH" sz="3600" dirty="0"/>
          </a:p>
        </p:txBody>
      </p:sp>
      <p:sp>
        <p:nvSpPr>
          <p:cNvPr id="4" name="Title 1">
            <a:extLst>
              <a:ext uri="{FF2B5EF4-FFF2-40B4-BE49-F238E27FC236}">
                <a16:creationId xmlns:a16="http://schemas.microsoft.com/office/drawing/2014/main" id="{D7BCB775-148D-4B5A-8105-83A96B507903}"/>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Tree>
    <p:extLst>
      <p:ext uri="{BB962C8B-B14F-4D97-AF65-F5344CB8AC3E}">
        <p14:creationId xmlns:p14="http://schemas.microsoft.com/office/powerpoint/2010/main" val="2634580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tting up eduroam on Windows 7 | Bournemouth University">
            <a:extLst>
              <a:ext uri="{FF2B5EF4-FFF2-40B4-BE49-F238E27FC236}">
                <a16:creationId xmlns:a16="http://schemas.microsoft.com/office/drawing/2014/main" id="{13E73BC6-4B08-4C13-88D4-2C0A04816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980" y="1228820"/>
            <a:ext cx="6976039" cy="562918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5AB2808-84B7-4337-A8B3-35BE7BB8859E}"/>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Tree>
    <p:extLst>
      <p:ext uri="{BB962C8B-B14F-4D97-AF65-F5344CB8AC3E}">
        <p14:creationId xmlns:p14="http://schemas.microsoft.com/office/powerpoint/2010/main" val="158725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FC65-83D7-4BBB-9426-E8EA86B84E1C}"/>
              </a:ext>
            </a:extLst>
          </p:cNvPr>
          <p:cNvSpPr>
            <a:spLocks noGrp="1"/>
          </p:cNvSpPr>
          <p:nvPr>
            <p:ph type="title"/>
          </p:nvPr>
        </p:nvSpPr>
        <p:spPr/>
        <p:txBody>
          <a:bodyPr>
            <a:normAutofit/>
          </a:bodyPr>
          <a:lstStyle/>
          <a:p>
            <a:r>
              <a:rPr lang="en-US" sz="5400" b="1" dirty="0">
                <a:ln>
                  <a:solidFill>
                    <a:schemeClr val="tx1"/>
                  </a:solidFill>
                </a:ln>
              </a:rPr>
              <a:t>Local Area Network (LAN)</a:t>
            </a:r>
            <a:endParaRPr lang="en-PH" sz="5400" b="1" dirty="0">
              <a:ln>
                <a:solidFill>
                  <a:schemeClr val="tx1"/>
                </a:solidFill>
              </a:ln>
            </a:endParaRPr>
          </a:p>
        </p:txBody>
      </p:sp>
      <p:pic>
        <p:nvPicPr>
          <p:cNvPr id="7170" name="Picture 2" descr="LAN (Local Area Network) Definition">
            <a:extLst>
              <a:ext uri="{FF2B5EF4-FFF2-40B4-BE49-F238E27FC236}">
                <a16:creationId xmlns:a16="http://schemas.microsoft.com/office/drawing/2014/main" id="{5CEC6672-315E-4582-8767-D9BB27C94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65" y="2142836"/>
            <a:ext cx="5883564" cy="2941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5F2E5B-9F20-C8FE-15F0-B6CBE2D90B3A}"/>
              </a:ext>
            </a:extLst>
          </p:cNvPr>
          <p:cNvSpPr txBox="1"/>
          <p:nvPr/>
        </p:nvSpPr>
        <p:spPr>
          <a:xfrm>
            <a:off x="5805056" y="1757694"/>
            <a:ext cx="6128326" cy="4524315"/>
          </a:xfrm>
          <a:prstGeom prst="rect">
            <a:avLst/>
          </a:prstGeom>
          <a:noFill/>
        </p:spPr>
        <p:txBody>
          <a:bodyPr wrap="square">
            <a:spAutoFit/>
          </a:bodyPr>
          <a:lstStyle/>
          <a:p>
            <a:pPr marL="171450" indent="-171450">
              <a:buFontTx/>
              <a:buChar char="-"/>
            </a:pPr>
            <a:r>
              <a:rPr lang="en-US" sz="2400" dirty="0"/>
              <a:t>Supplies networking capability to a group of computers in close proximity to each other such as in an office building, a school, or a home. A LAN is useful for sharing resources like files, printers, games or other applications. </a:t>
            </a:r>
          </a:p>
          <a:p>
            <a:pPr marL="171450" indent="-171450">
              <a:buFontTx/>
              <a:buChar char="-"/>
            </a:pPr>
            <a:endParaRPr lang="en-US" sz="2400" dirty="0"/>
          </a:p>
          <a:p>
            <a:pPr marL="171450" indent="-171450">
              <a:buFontTx/>
              <a:buChar char="-"/>
            </a:pPr>
            <a:r>
              <a:rPr lang="en-US" sz="2400" b="0" i="0" dirty="0">
                <a:solidFill>
                  <a:srgbClr val="202124"/>
                </a:solidFill>
                <a:effectLst/>
                <a:latin typeface="arial" panose="020B0604020202020204" pitchFamily="34" charset="0"/>
              </a:rPr>
              <a:t>The </a:t>
            </a:r>
            <a:r>
              <a:rPr lang="en-US" sz="2400" b="1" i="0" dirty="0">
                <a:solidFill>
                  <a:srgbClr val="202124"/>
                </a:solidFill>
                <a:effectLst/>
                <a:latin typeface="arial" panose="020B0604020202020204" pitchFamily="34" charset="0"/>
              </a:rPr>
              <a:t>function</a:t>
            </a:r>
            <a:r>
              <a:rPr lang="en-US" sz="2400" b="0" i="0" dirty="0">
                <a:solidFill>
                  <a:srgbClr val="202124"/>
                </a:solidFill>
                <a:effectLst/>
                <a:latin typeface="arial" panose="020B0604020202020204" pitchFamily="34" charset="0"/>
              </a:rPr>
              <a:t> of </a:t>
            </a:r>
            <a:r>
              <a:rPr lang="en-US" sz="2400" b="1" i="0" dirty="0">
                <a:solidFill>
                  <a:srgbClr val="202124"/>
                </a:solidFill>
                <a:effectLst/>
                <a:latin typeface="arial" panose="020B0604020202020204" pitchFamily="34" charset="0"/>
              </a:rPr>
              <a:t>Local Area Networks</a:t>
            </a:r>
            <a:r>
              <a:rPr lang="en-US" sz="2400" b="0" i="0" dirty="0">
                <a:solidFill>
                  <a:srgbClr val="202124"/>
                </a:solidFill>
                <a:effectLst/>
                <a:latin typeface="arial" panose="020B0604020202020204" pitchFamily="34" charset="0"/>
              </a:rPr>
              <a:t> is to link computers together and provide shared access to printers, files, and other services. </a:t>
            </a:r>
            <a:r>
              <a:rPr lang="en-US" sz="2400" b="1" i="0" dirty="0">
                <a:solidFill>
                  <a:srgbClr val="202124"/>
                </a:solidFill>
                <a:effectLst/>
                <a:latin typeface="arial" panose="020B0604020202020204" pitchFamily="34" charset="0"/>
              </a:rPr>
              <a:t>Local area network</a:t>
            </a:r>
            <a:r>
              <a:rPr lang="en-US" sz="2400" b="0" i="0" dirty="0">
                <a:solidFill>
                  <a:srgbClr val="202124"/>
                </a:solidFill>
                <a:effectLst/>
                <a:latin typeface="arial" panose="020B0604020202020204" pitchFamily="34" charset="0"/>
              </a:rPr>
              <a:t> architecture is categorized as either peer-to-peer or client-server.</a:t>
            </a:r>
            <a:endParaRPr lang="en-PH" sz="2400" dirty="0"/>
          </a:p>
        </p:txBody>
      </p:sp>
    </p:spTree>
    <p:extLst>
      <p:ext uri="{BB962C8B-B14F-4D97-AF65-F5344CB8AC3E}">
        <p14:creationId xmlns:p14="http://schemas.microsoft.com/office/powerpoint/2010/main" val="3912316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D45BA-828C-4B41-9FCB-6EFF381FEB5A}"/>
              </a:ext>
            </a:extLst>
          </p:cNvPr>
          <p:cNvSpPr>
            <a:spLocks noGrp="1"/>
          </p:cNvSpPr>
          <p:nvPr>
            <p:ph idx="1"/>
          </p:nvPr>
        </p:nvSpPr>
        <p:spPr/>
        <p:txBody>
          <a:bodyPr>
            <a:normAutofit/>
          </a:bodyPr>
          <a:lstStyle/>
          <a:p>
            <a:pPr marL="0" indent="0" algn="just">
              <a:buNone/>
            </a:pPr>
            <a:r>
              <a:rPr lang="en-US" sz="3600" dirty="0"/>
              <a:t>Once the setting is selected the Set Network Location window is opened which enables the configuration of a different network location. This window is also the same window which will be used to prompt initial network location selection. </a:t>
            </a:r>
            <a:endParaRPr lang="en-PH" sz="3600" dirty="0"/>
          </a:p>
        </p:txBody>
      </p:sp>
      <p:sp>
        <p:nvSpPr>
          <p:cNvPr id="4" name="Title 1">
            <a:extLst>
              <a:ext uri="{FF2B5EF4-FFF2-40B4-BE49-F238E27FC236}">
                <a16:creationId xmlns:a16="http://schemas.microsoft.com/office/drawing/2014/main" id="{E19CBA13-907D-4D6C-A5B9-AEDE4C6C10C0}"/>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Tree>
    <p:extLst>
      <p:ext uri="{BB962C8B-B14F-4D97-AF65-F5344CB8AC3E}">
        <p14:creationId xmlns:p14="http://schemas.microsoft.com/office/powerpoint/2010/main" val="4777729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ow to Change Network Locations in Windows 7, 8.1 and Windows 10 | Windows  Techies">
            <a:extLst>
              <a:ext uri="{FF2B5EF4-FFF2-40B4-BE49-F238E27FC236}">
                <a16:creationId xmlns:a16="http://schemas.microsoft.com/office/drawing/2014/main" id="{ACA2FF38-2106-4CBB-9700-58E1C88CB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324" y="1276350"/>
            <a:ext cx="6649352" cy="55816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9CFB654-3766-4744-9FC3-5965419BA3B5}"/>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Tree>
    <p:extLst>
      <p:ext uri="{BB962C8B-B14F-4D97-AF65-F5344CB8AC3E}">
        <p14:creationId xmlns:p14="http://schemas.microsoft.com/office/powerpoint/2010/main" val="271144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68046-BD01-427A-B2B7-C21B651F2F72}"/>
              </a:ext>
            </a:extLst>
          </p:cNvPr>
          <p:cNvSpPr>
            <a:spLocks noGrp="1"/>
          </p:cNvSpPr>
          <p:nvPr>
            <p:ph idx="1"/>
          </p:nvPr>
        </p:nvSpPr>
        <p:spPr/>
        <p:txBody>
          <a:bodyPr>
            <a:normAutofit/>
          </a:bodyPr>
          <a:lstStyle/>
          <a:p>
            <a:r>
              <a:rPr lang="en-US" sz="3600" i="1" dirty="0"/>
              <a:t>Conclusion</a:t>
            </a:r>
          </a:p>
          <a:p>
            <a:pPr marL="0" indent="0" algn="just">
              <a:buNone/>
            </a:pPr>
            <a:r>
              <a:rPr lang="en-US" sz="3600" dirty="0"/>
              <a:t>	There are a number of different advanced options which can be utilized with Windows 7; this article shows how to configure some of the most used options. Windows 7, as with newer operating systems, continues to make better help systems. Take the time to utilize these systems and learn even more about Windows 7 functionality. </a:t>
            </a:r>
            <a:endParaRPr lang="en-PH" sz="3600" dirty="0"/>
          </a:p>
        </p:txBody>
      </p:sp>
      <p:sp>
        <p:nvSpPr>
          <p:cNvPr id="4" name="Title 1">
            <a:extLst>
              <a:ext uri="{FF2B5EF4-FFF2-40B4-BE49-F238E27FC236}">
                <a16:creationId xmlns:a16="http://schemas.microsoft.com/office/drawing/2014/main" id="{6E7C199A-72BD-446D-BC2E-31E95E783280}"/>
              </a:ext>
            </a:extLst>
          </p:cNvPr>
          <p:cNvSpPr>
            <a:spLocks noGrp="1"/>
          </p:cNvSpPr>
          <p:nvPr>
            <p:ph type="title"/>
          </p:nvPr>
        </p:nvSpPr>
        <p:spPr>
          <a:xfrm>
            <a:off x="0" y="171299"/>
            <a:ext cx="12192000" cy="1018035"/>
          </a:xfrm>
        </p:spPr>
        <p:txBody>
          <a:bodyPr>
            <a:noAutofit/>
          </a:bodyPr>
          <a:lstStyle/>
          <a:p>
            <a:r>
              <a:rPr lang="en-US" sz="5200" b="1" dirty="0">
                <a:ln>
                  <a:solidFill>
                    <a:sysClr val="windowText" lastClr="000000"/>
                  </a:solidFill>
                </a:ln>
              </a:rPr>
              <a:t>Windows 7 Network Locations aka Profiles </a:t>
            </a:r>
            <a:endParaRPr lang="en-PH" sz="5200" b="1" dirty="0">
              <a:ln>
                <a:solidFill>
                  <a:sysClr val="windowText" lastClr="000000"/>
                </a:solidFill>
              </a:ln>
            </a:endParaRPr>
          </a:p>
        </p:txBody>
      </p:sp>
    </p:spTree>
    <p:extLst>
      <p:ext uri="{BB962C8B-B14F-4D97-AF65-F5344CB8AC3E}">
        <p14:creationId xmlns:p14="http://schemas.microsoft.com/office/powerpoint/2010/main" val="7056465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65F1A6-3F15-40FC-90B0-7B126355952D}"/>
              </a:ext>
            </a:extLst>
          </p:cNvPr>
          <p:cNvSpPr>
            <a:spLocks noGrp="1"/>
          </p:cNvSpPr>
          <p:nvPr>
            <p:ph type="title"/>
          </p:nvPr>
        </p:nvSpPr>
        <p:spPr>
          <a:xfrm>
            <a:off x="0" y="76049"/>
            <a:ext cx="12192000" cy="1018035"/>
          </a:xfrm>
        </p:spPr>
        <p:txBody>
          <a:bodyPr>
            <a:noAutofit/>
          </a:bodyPr>
          <a:lstStyle/>
          <a:p>
            <a:r>
              <a:rPr lang="en-US" b="1" dirty="0">
                <a:ln>
                  <a:solidFill>
                    <a:sysClr val="windowText" lastClr="000000"/>
                  </a:solidFill>
                </a:ln>
              </a:rPr>
              <a:t>How to Change the Name &amp; Workgroup of Your Windows Computer? </a:t>
            </a:r>
            <a:endParaRPr lang="en-PH" b="1" dirty="0">
              <a:ln>
                <a:solidFill>
                  <a:sysClr val="windowText" lastClr="000000"/>
                </a:solidFill>
              </a:ln>
            </a:endParaRPr>
          </a:p>
        </p:txBody>
      </p:sp>
      <p:sp>
        <p:nvSpPr>
          <p:cNvPr id="6" name="TextBox 5">
            <a:extLst>
              <a:ext uri="{FF2B5EF4-FFF2-40B4-BE49-F238E27FC236}">
                <a16:creationId xmlns:a16="http://schemas.microsoft.com/office/drawing/2014/main" id="{6F3368F9-4DD9-44DA-9027-3B48167CA621}"/>
              </a:ext>
            </a:extLst>
          </p:cNvPr>
          <p:cNvSpPr txBox="1"/>
          <p:nvPr/>
        </p:nvSpPr>
        <p:spPr>
          <a:xfrm>
            <a:off x="304800" y="1260813"/>
            <a:ext cx="11220450" cy="5632311"/>
          </a:xfrm>
          <a:prstGeom prst="rect">
            <a:avLst/>
          </a:prstGeom>
          <a:noFill/>
        </p:spPr>
        <p:txBody>
          <a:bodyPr wrap="square">
            <a:spAutoFit/>
          </a:bodyPr>
          <a:lstStyle/>
          <a:p>
            <a:pPr algn="just"/>
            <a:r>
              <a:rPr lang="en-US" sz="3600" i="1" dirty="0"/>
              <a:t>Changing this in XP was extremely simple, but in Windows 7, Windows 8, or Vista it’s buried behind a few more menus. Here are three routes you can take to open up System Properties:</a:t>
            </a:r>
          </a:p>
          <a:p>
            <a:pPr marL="571500" indent="-571500" algn="just">
              <a:buFont typeface="Arial" panose="020B0604020202020204" pitchFamily="34" charset="0"/>
              <a:buChar char="•"/>
            </a:pPr>
            <a:r>
              <a:rPr lang="en-US" sz="3600" dirty="0"/>
              <a:t>Type </a:t>
            </a:r>
            <a:r>
              <a:rPr lang="en-US" sz="3600" b="1" dirty="0" err="1"/>
              <a:t>sysdm.cpl</a:t>
            </a:r>
            <a:r>
              <a:rPr lang="en-US" sz="3600" dirty="0"/>
              <a:t> into the start menu search box (quickest)</a:t>
            </a:r>
          </a:p>
          <a:p>
            <a:pPr marL="571500" indent="-571500" algn="just">
              <a:buFont typeface="Arial" panose="020B0604020202020204" pitchFamily="34" charset="0"/>
              <a:buChar char="•"/>
            </a:pPr>
            <a:r>
              <a:rPr lang="en-US" sz="3600" dirty="0"/>
              <a:t>Right-click on the Computer option on the start menu or in My Computer.</a:t>
            </a:r>
          </a:p>
          <a:p>
            <a:pPr marL="571500" indent="-571500" algn="just">
              <a:buFont typeface="Arial" panose="020B0604020202020204" pitchFamily="34" charset="0"/>
              <a:buChar char="•"/>
            </a:pPr>
            <a:r>
              <a:rPr lang="en-US" sz="3600" dirty="0"/>
              <a:t>Open Control Panel, and go to System and Maintenance, and then System.</a:t>
            </a:r>
            <a:endParaRPr lang="en-PH" sz="3600" dirty="0"/>
          </a:p>
        </p:txBody>
      </p:sp>
    </p:spTree>
    <p:extLst>
      <p:ext uri="{BB962C8B-B14F-4D97-AF65-F5344CB8AC3E}">
        <p14:creationId xmlns:p14="http://schemas.microsoft.com/office/powerpoint/2010/main" val="3502864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16570E-47A5-43F6-ACAC-CA7DB89EE9A0}"/>
              </a:ext>
            </a:extLst>
          </p:cNvPr>
          <p:cNvSpPr txBox="1"/>
          <p:nvPr/>
        </p:nvSpPr>
        <p:spPr>
          <a:xfrm>
            <a:off x="342900" y="1515160"/>
            <a:ext cx="11449050" cy="1200329"/>
          </a:xfrm>
          <a:prstGeom prst="rect">
            <a:avLst/>
          </a:prstGeom>
          <a:noFill/>
        </p:spPr>
        <p:txBody>
          <a:bodyPr wrap="square">
            <a:spAutoFit/>
          </a:bodyPr>
          <a:lstStyle/>
          <a:p>
            <a:pPr algn="just"/>
            <a:r>
              <a:rPr lang="en-US" sz="3600" i="1" dirty="0"/>
              <a:t>If you chose one of the last two options, then you’ll need to click on Advanced System Settings on the left menu:</a:t>
            </a:r>
            <a:endParaRPr lang="en-PH" sz="3600" i="1" dirty="0"/>
          </a:p>
        </p:txBody>
      </p:sp>
      <p:pic>
        <p:nvPicPr>
          <p:cNvPr id="12290" name="Picture 2" descr="How To Access Advanced System Settings Quickly in Windows 7 - John's Phone  - The World's Simplest Cell Phone">
            <a:extLst>
              <a:ext uri="{FF2B5EF4-FFF2-40B4-BE49-F238E27FC236}">
                <a16:creationId xmlns:a16="http://schemas.microsoft.com/office/drawing/2014/main" id="{BECE046A-626E-4F21-B6F4-51516CC46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2" y="2924721"/>
            <a:ext cx="8048625" cy="350941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235BD79-33D4-433F-B357-6AEA5649254B}"/>
              </a:ext>
            </a:extLst>
          </p:cNvPr>
          <p:cNvSpPr>
            <a:spLocks noGrp="1"/>
          </p:cNvSpPr>
          <p:nvPr>
            <p:ph type="title"/>
          </p:nvPr>
        </p:nvSpPr>
        <p:spPr>
          <a:xfrm>
            <a:off x="0" y="76049"/>
            <a:ext cx="12192000" cy="1018035"/>
          </a:xfrm>
        </p:spPr>
        <p:txBody>
          <a:bodyPr>
            <a:noAutofit/>
          </a:bodyPr>
          <a:lstStyle/>
          <a:p>
            <a:r>
              <a:rPr lang="en-US" b="1" dirty="0">
                <a:ln>
                  <a:solidFill>
                    <a:sysClr val="windowText" lastClr="000000"/>
                  </a:solidFill>
                </a:ln>
              </a:rPr>
              <a:t>How to Change the Name &amp; Workgroup of Your Windows Computer? </a:t>
            </a:r>
            <a:endParaRPr lang="en-PH" b="1" dirty="0">
              <a:ln>
                <a:solidFill>
                  <a:sysClr val="windowText" lastClr="000000"/>
                </a:solidFill>
              </a:ln>
            </a:endParaRPr>
          </a:p>
        </p:txBody>
      </p:sp>
    </p:spTree>
    <p:extLst>
      <p:ext uri="{BB962C8B-B14F-4D97-AF65-F5344CB8AC3E}">
        <p14:creationId xmlns:p14="http://schemas.microsoft.com/office/powerpoint/2010/main" val="1169480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07570-4A55-43B0-B170-36BBBC0CFB4C}"/>
              </a:ext>
            </a:extLst>
          </p:cNvPr>
          <p:cNvSpPr>
            <a:spLocks noGrp="1"/>
          </p:cNvSpPr>
          <p:nvPr>
            <p:ph idx="1"/>
          </p:nvPr>
        </p:nvSpPr>
        <p:spPr>
          <a:xfrm>
            <a:off x="668595" y="1573162"/>
            <a:ext cx="5255955" cy="3398887"/>
          </a:xfrm>
        </p:spPr>
        <p:txBody>
          <a:bodyPr>
            <a:noAutofit/>
          </a:bodyPr>
          <a:lstStyle/>
          <a:p>
            <a:pPr marL="0" indent="0" algn="just">
              <a:buNone/>
            </a:pPr>
            <a:r>
              <a:rPr lang="en-US" sz="3600" i="1" dirty="0"/>
              <a:t>	Now you’ll finally be on the right screen, which should say System Properties. </a:t>
            </a:r>
            <a:endParaRPr lang="en-PH" sz="3600" i="1" dirty="0"/>
          </a:p>
        </p:txBody>
      </p:sp>
      <p:sp>
        <p:nvSpPr>
          <p:cNvPr id="4" name="Title 1">
            <a:extLst>
              <a:ext uri="{FF2B5EF4-FFF2-40B4-BE49-F238E27FC236}">
                <a16:creationId xmlns:a16="http://schemas.microsoft.com/office/drawing/2014/main" id="{1AB11EB3-626B-40FE-B055-F174550B3C08}"/>
              </a:ext>
            </a:extLst>
          </p:cNvPr>
          <p:cNvSpPr>
            <a:spLocks noGrp="1"/>
          </p:cNvSpPr>
          <p:nvPr>
            <p:ph type="title"/>
          </p:nvPr>
        </p:nvSpPr>
        <p:spPr>
          <a:xfrm>
            <a:off x="0" y="76049"/>
            <a:ext cx="12192000" cy="1018035"/>
          </a:xfrm>
        </p:spPr>
        <p:txBody>
          <a:bodyPr>
            <a:noAutofit/>
          </a:bodyPr>
          <a:lstStyle/>
          <a:p>
            <a:r>
              <a:rPr lang="en-US" b="1" dirty="0">
                <a:ln>
                  <a:solidFill>
                    <a:sysClr val="windowText" lastClr="000000"/>
                  </a:solidFill>
                </a:ln>
              </a:rPr>
              <a:t>How to Change the Name &amp; Workgroup of Your Windows Computer? </a:t>
            </a:r>
            <a:endParaRPr lang="en-PH" b="1" dirty="0">
              <a:ln>
                <a:solidFill>
                  <a:sysClr val="windowText" lastClr="000000"/>
                </a:solidFill>
              </a:ln>
            </a:endParaRPr>
          </a:p>
        </p:txBody>
      </p:sp>
      <p:pic>
        <p:nvPicPr>
          <p:cNvPr id="15362" name="Picture 2" descr="Change Your Computer Name in Windows 7, 8, or 10">
            <a:extLst>
              <a:ext uri="{FF2B5EF4-FFF2-40B4-BE49-F238E27FC236}">
                <a16:creationId xmlns:a16="http://schemas.microsoft.com/office/drawing/2014/main" id="{DFA7D2F5-A1D0-4546-AC37-CFE5A9DB0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1270097"/>
            <a:ext cx="4876800" cy="55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318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307D12-6E44-4739-9710-D26C348F93C2}"/>
              </a:ext>
            </a:extLst>
          </p:cNvPr>
          <p:cNvSpPr>
            <a:spLocks noGrp="1"/>
          </p:cNvSpPr>
          <p:nvPr>
            <p:ph type="title"/>
          </p:nvPr>
        </p:nvSpPr>
        <p:spPr>
          <a:xfrm>
            <a:off x="0" y="76049"/>
            <a:ext cx="12192000" cy="1018035"/>
          </a:xfrm>
        </p:spPr>
        <p:txBody>
          <a:bodyPr>
            <a:noAutofit/>
          </a:bodyPr>
          <a:lstStyle/>
          <a:p>
            <a:r>
              <a:rPr lang="en-US" b="1" dirty="0">
                <a:ln>
                  <a:solidFill>
                    <a:sysClr val="windowText" lastClr="000000"/>
                  </a:solidFill>
                </a:ln>
              </a:rPr>
              <a:t>How to Change the Name &amp; Workgroup of Your Windows Computer? </a:t>
            </a:r>
            <a:endParaRPr lang="en-PH" b="1" dirty="0">
              <a:ln>
                <a:solidFill>
                  <a:sysClr val="windowText" lastClr="000000"/>
                </a:solidFill>
              </a:ln>
            </a:endParaRPr>
          </a:p>
        </p:txBody>
      </p:sp>
      <p:pic>
        <p:nvPicPr>
          <p:cNvPr id="6" name="Picture 5">
            <a:extLst>
              <a:ext uri="{FF2B5EF4-FFF2-40B4-BE49-F238E27FC236}">
                <a16:creationId xmlns:a16="http://schemas.microsoft.com/office/drawing/2014/main" id="{C5E1128A-C58F-4695-94D3-220B9EF96FD8}"/>
              </a:ext>
            </a:extLst>
          </p:cNvPr>
          <p:cNvPicPr>
            <a:picLocks noChangeAspect="1"/>
          </p:cNvPicPr>
          <p:nvPr/>
        </p:nvPicPr>
        <p:blipFill>
          <a:blip r:embed="rId3"/>
          <a:stretch>
            <a:fillRect/>
          </a:stretch>
        </p:blipFill>
        <p:spPr>
          <a:xfrm>
            <a:off x="7158037" y="1275545"/>
            <a:ext cx="5033963" cy="5506406"/>
          </a:xfrm>
          <a:prstGeom prst="rect">
            <a:avLst/>
          </a:prstGeom>
        </p:spPr>
      </p:pic>
      <p:sp>
        <p:nvSpPr>
          <p:cNvPr id="8" name="TextBox 7">
            <a:extLst>
              <a:ext uri="{FF2B5EF4-FFF2-40B4-BE49-F238E27FC236}">
                <a16:creationId xmlns:a16="http://schemas.microsoft.com/office/drawing/2014/main" id="{69DD644B-1481-416A-A76E-EC5C3B3342B6}"/>
              </a:ext>
            </a:extLst>
          </p:cNvPr>
          <p:cNvSpPr txBox="1"/>
          <p:nvPr/>
        </p:nvSpPr>
        <p:spPr>
          <a:xfrm>
            <a:off x="609600" y="1847761"/>
            <a:ext cx="6134100" cy="4524315"/>
          </a:xfrm>
          <a:prstGeom prst="rect">
            <a:avLst/>
          </a:prstGeom>
          <a:noFill/>
        </p:spPr>
        <p:txBody>
          <a:bodyPr wrap="square">
            <a:spAutoFit/>
          </a:bodyPr>
          <a:lstStyle/>
          <a:p>
            <a:pPr algn="just"/>
            <a:r>
              <a:rPr lang="en-US" sz="3600" dirty="0"/>
              <a:t>	Now you can finally change the name of the computer. You could also change the name of the workgroup to something more descriptive as well. You’ll have to reboot after you make this change.</a:t>
            </a:r>
            <a:endParaRPr lang="en-PH" sz="3600" dirty="0"/>
          </a:p>
        </p:txBody>
      </p:sp>
    </p:spTree>
    <p:extLst>
      <p:ext uri="{BB962C8B-B14F-4D97-AF65-F5344CB8AC3E}">
        <p14:creationId xmlns:p14="http://schemas.microsoft.com/office/powerpoint/2010/main" val="38046365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C98D-FF68-4465-90CF-125E9DFE7D85}"/>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C78804A6-EC0D-40DD-869D-2772EE664539}"/>
              </a:ext>
            </a:extLst>
          </p:cNvPr>
          <p:cNvSpPr>
            <a:spLocks noGrp="1"/>
          </p:cNvSpPr>
          <p:nvPr>
            <p:ph idx="1"/>
          </p:nvPr>
        </p:nvSpPr>
        <p:spPr/>
        <p:txBody>
          <a:bodyPr>
            <a:normAutofit/>
          </a:bodyPr>
          <a:lstStyle/>
          <a:p>
            <a:pPr marL="0" indent="0" algn="just">
              <a:buNone/>
            </a:pPr>
            <a:r>
              <a:rPr lang="en-US" sz="3600" i="1" dirty="0"/>
              <a:t>Sharing files with public folders </a:t>
            </a:r>
          </a:p>
          <a:p>
            <a:pPr marL="0" indent="0" algn="just">
              <a:buNone/>
            </a:pPr>
            <a:r>
              <a:rPr lang="en-US" sz="3600" dirty="0"/>
              <a:t>	- To share items in your Public folder and its subfolders with other users of your computer, you don’t need to do a thing. By default, all users with an account on your computer can log on and create, view, modify, and delete files in the Public folders. </a:t>
            </a:r>
            <a:endParaRPr lang="en-PH" sz="3600" dirty="0"/>
          </a:p>
        </p:txBody>
      </p:sp>
    </p:spTree>
    <p:extLst>
      <p:ext uri="{BB962C8B-B14F-4D97-AF65-F5344CB8AC3E}">
        <p14:creationId xmlns:p14="http://schemas.microsoft.com/office/powerpoint/2010/main" val="2150402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88BED-2F2D-4F2E-A9EB-7630545DC573}"/>
              </a:ext>
            </a:extLst>
          </p:cNvPr>
          <p:cNvSpPr>
            <a:spLocks noGrp="1"/>
          </p:cNvSpPr>
          <p:nvPr>
            <p:ph idx="1"/>
          </p:nvPr>
        </p:nvSpPr>
        <p:spPr>
          <a:xfrm>
            <a:off x="114301" y="1249312"/>
            <a:ext cx="4552949" cy="5684887"/>
          </a:xfrm>
        </p:spPr>
        <p:txBody>
          <a:bodyPr>
            <a:noAutofit/>
          </a:bodyPr>
          <a:lstStyle/>
          <a:p>
            <a:pPr marL="0" indent="0" algn="just">
              <a:buNone/>
            </a:pPr>
            <a:r>
              <a:rPr lang="en-US" sz="3600" i="1" dirty="0"/>
              <a:t>Step 1: Navigate to the Desktop</a:t>
            </a:r>
          </a:p>
          <a:p>
            <a:pPr marL="0" indent="0" algn="just">
              <a:buNone/>
            </a:pPr>
            <a:r>
              <a:rPr lang="en-US" sz="3600" dirty="0"/>
              <a:t>	Open command prompt and then use the command to change into the desktop directory. </a:t>
            </a:r>
            <a:endParaRPr lang="en-PH" sz="3600" i="1" dirty="0"/>
          </a:p>
        </p:txBody>
      </p:sp>
      <p:sp>
        <p:nvSpPr>
          <p:cNvPr id="4" name="Title 1">
            <a:extLst>
              <a:ext uri="{FF2B5EF4-FFF2-40B4-BE49-F238E27FC236}">
                <a16:creationId xmlns:a16="http://schemas.microsoft.com/office/drawing/2014/main" id="{A4E790C8-34D2-4215-8A9F-F23AC3A2A185}"/>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7" name="Picture 6">
            <a:extLst>
              <a:ext uri="{FF2B5EF4-FFF2-40B4-BE49-F238E27FC236}">
                <a16:creationId xmlns:a16="http://schemas.microsoft.com/office/drawing/2014/main" id="{38E596B9-12C7-402C-8E62-1A4D9A475E61}"/>
              </a:ext>
            </a:extLst>
          </p:cNvPr>
          <p:cNvPicPr>
            <a:picLocks noChangeAspect="1"/>
          </p:cNvPicPr>
          <p:nvPr/>
        </p:nvPicPr>
        <p:blipFill>
          <a:blip r:embed="rId3"/>
          <a:stretch>
            <a:fillRect/>
          </a:stretch>
        </p:blipFill>
        <p:spPr>
          <a:xfrm>
            <a:off x="4819651" y="1481137"/>
            <a:ext cx="7219950" cy="4886325"/>
          </a:xfrm>
          <a:prstGeom prst="rect">
            <a:avLst/>
          </a:prstGeom>
        </p:spPr>
      </p:pic>
    </p:spTree>
    <p:extLst>
      <p:ext uri="{BB962C8B-B14F-4D97-AF65-F5344CB8AC3E}">
        <p14:creationId xmlns:p14="http://schemas.microsoft.com/office/powerpoint/2010/main" val="8434916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00B1EA-492D-46C2-BF82-D744D2A5E422}"/>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sp>
        <p:nvSpPr>
          <p:cNvPr id="6" name="TextBox 5">
            <a:extLst>
              <a:ext uri="{FF2B5EF4-FFF2-40B4-BE49-F238E27FC236}">
                <a16:creationId xmlns:a16="http://schemas.microsoft.com/office/drawing/2014/main" id="{0B6A058E-8FDD-419E-8250-F5A5EB67B753}"/>
              </a:ext>
            </a:extLst>
          </p:cNvPr>
          <p:cNvSpPr txBox="1"/>
          <p:nvPr/>
        </p:nvSpPr>
        <p:spPr>
          <a:xfrm>
            <a:off x="190500" y="1482209"/>
            <a:ext cx="4953000" cy="2308324"/>
          </a:xfrm>
          <a:prstGeom prst="rect">
            <a:avLst/>
          </a:prstGeom>
          <a:noFill/>
        </p:spPr>
        <p:txBody>
          <a:bodyPr wrap="square">
            <a:spAutoFit/>
          </a:bodyPr>
          <a:lstStyle/>
          <a:p>
            <a:r>
              <a:rPr lang="en-US" sz="3600" i="1" dirty="0"/>
              <a:t>Step 2: Create Your Folder</a:t>
            </a:r>
          </a:p>
          <a:p>
            <a:pPr algn="just"/>
            <a:r>
              <a:rPr lang="en-US" sz="3600" dirty="0"/>
              <a:t>	Use the command . Make sure that it is visible on your desktop. </a:t>
            </a:r>
            <a:endParaRPr lang="en-PH" sz="3600" i="1" dirty="0"/>
          </a:p>
        </p:txBody>
      </p:sp>
      <p:pic>
        <p:nvPicPr>
          <p:cNvPr id="8" name="Picture 7">
            <a:extLst>
              <a:ext uri="{FF2B5EF4-FFF2-40B4-BE49-F238E27FC236}">
                <a16:creationId xmlns:a16="http://schemas.microsoft.com/office/drawing/2014/main" id="{3FBB1177-596D-4982-A9DF-6FCDBE35813B}"/>
              </a:ext>
            </a:extLst>
          </p:cNvPr>
          <p:cNvPicPr>
            <a:picLocks noChangeAspect="1"/>
          </p:cNvPicPr>
          <p:nvPr/>
        </p:nvPicPr>
        <p:blipFill>
          <a:blip r:embed="rId3"/>
          <a:stretch>
            <a:fillRect/>
          </a:stretch>
        </p:blipFill>
        <p:spPr>
          <a:xfrm>
            <a:off x="5171923" y="1227434"/>
            <a:ext cx="6981979" cy="5497367"/>
          </a:xfrm>
          <a:prstGeom prst="rect">
            <a:avLst/>
          </a:prstGeom>
        </p:spPr>
      </p:pic>
    </p:spTree>
    <p:extLst>
      <p:ext uri="{BB962C8B-B14F-4D97-AF65-F5344CB8AC3E}">
        <p14:creationId xmlns:p14="http://schemas.microsoft.com/office/powerpoint/2010/main" val="3986314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F969-756D-49C9-B158-CC14F786FE37}"/>
              </a:ext>
            </a:extLst>
          </p:cNvPr>
          <p:cNvSpPr>
            <a:spLocks noGrp="1"/>
          </p:cNvSpPr>
          <p:nvPr>
            <p:ph type="title"/>
          </p:nvPr>
        </p:nvSpPr>
        <p:spPr/>
        <p:txBody>
          <a:bodyPr>
            <a:normAutofit/>
          </a:bodyPr>
          <a:lstStyle/>
          <a:p>
            <a:r>
              <a:rPr lang="en-US" sz="5400" b="1" dirty="0">
                <a:ln>
                  <a:solidFill>
                    <a:schemeClr val="tx1"/>
                  </a:solidFill>
                </a:ln>
              </a:rPr>
              <a:t>Metropolitan Area Network (MAN)</a:t>
            </a:r>
            <a:endParaRPr lang="en-PH" sz="5400" b="1" dirty="0">
              <a:ln>
                <a:solidFill>
                  <a:schemeClr val="tx1"/>
                </a:solidFill>
              </a:ln>
            </a:endParaRPr>
          </a:p>
        </p:txBody>
      </p:sp>
      <p:pic>
        <p:nvPicPr>
          <p:cNvPr id="8194" name="Picture 2" descr="Metropolitan Area Networks - an overview | ScienceDirect Topics">
            <a:extLst>
              <a:ext uri="{FF2B5EF4-FFF2-40B4-BE49-F238E27FC236}">
                <a16:creationId xmlns:a16="http://schemas.microsoft.com/office/drawing/2014/main" id="{06333FF5-F00C-424A-B729-2444B691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32" y="1588654"/>
            <a:ext cx="6215402" cy="468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221C72-462E-5F6B-E1DB-09FE6579B068}"/>
              </a:ext>
            </a:extLst>
          </p:cNvPr>
          <p:cNvSpPr txBox="1"/>
          <p:nvPr/>
        </p:nvSpPr>
        <p:spPr>
          <a:xfrm>
            <a:off x="6510334" y="1562510"/>
            <a:ext cx="5202382" cy="4708981"/>
          </a:xfrm>
          <a:prstGeom prst="rect">
            <a:avLst/>
          </a:prstGeom>
          <a:noFill/>
        </p:spPr>
        <p:txBody>
          <a:bodyPr wrap="square">
            <a:spAutoFit/>
          </a:bodyPr>
          <a:lstStyle/>
          <a:p>
            <a:pPr marL="171450" indent="-171450">
              <a:buFontTx/>
              <a:buChar char="-"/>
            </a:pPr>
            <a:r>
              <a:rPr lang="en-US" sz="2000" dirty="0"/>
              <a:t>Is a computer network that usually spans a city or a large campus, A MAN usually interconnects a number of (LANs) using a high-capacity backbone technology, such as fiber-optical links.</a:t>
            </a:r>
          </a:p>
          <a:p>
            <a:pPr marL="171450" indent="-171450">
              <a:buFontTx/>
              <a:buChar char="-"/>
            </a:pPr>
            <a:endParaRPr lang="en-US" sz="2000" dirty="0"/>
          </a:p>
          <a:p>
            <a:pPr marL="171450" indent="-171450">
              <a:buFontTx/>
              <a:buChar char="-"/>
            </a:pPr>
            <a:r>
              <a:rPr lang="en-US" sz="2000" b="0" i="0" dirty="0">
                <a:solidFill>
                  <a:srgbClr val="4D5156"/>
                </a:solidFill>
                <a:effectLst/>
                <a:latin typeface="arial" panose="020B0604020202020204" pitchFamily="34" charset="0"/>
              </a:rPr>
              <a:t>A </a:t>
            </a:r>
            <a:r>
              <a:rPr lang="en-US" sz="2000" b="1" i="0" dirty="0">
                <a:solidFill>
                  <a:srgbClr val="5F6368"/>
                </a:solidFill>
                <a:effectLst/>
                <a:latin typeface="arial" panose="020B0604020202020204" pitchFamily="34" charset="0"/>
              </a:rPr>
              <a:t>metropolitan area network</a:t>
            </a:r>
            <a:r>
              <a:rPr lang="en-US" sz="2000" b="0" i="0" dirty="0">
                <a:solidFill>
                  <a:srgbClr val="4D5156"/>
                </a:solidFill>
                <a:effectLst/>
                <a:latin typeface="arial" panose="020B0604020202020204" pitchFamily="34" charset="0"/>
              </a:rPr>
              <a:t> (</a:t>
            </a:r>
            <a:r>
              <a:rPr lang="en-US" sz="2000" b="1" i="0" dirty="0">
                <a:solidFill>
                  <a:srgbClr val="5F6368"/>
                </a:solidFill>
                <a:effectLst/>
                <a:latin typeface="arial" panose="020B0604020202020204" pitchFamily="34" charset="0"/>
              </a:rPr>
              <a:t>MAN</a:t>
            </a:r>
            <a:r>
              <a:rPr lang="en-US" sz="2000" b="0" i="0" dirty="0">
                <a:solidFill>
                  <a:srgbClr val="4D5156"/>
                </a:solidFill>
                <a:effectLst/>
                <a:latin typeface="arial" panose="020B0604020202020204" pitchFamily="34" charset="0"/>
              </a:rPr>
              <a:t>) is a </a:t>
            </a:r>
            <a:r>
              <a:rPr lang="en-US" sz="2000" b="1" i="0" dirty="0">
                <a:solidFill>
                  <a:srgbClr val="5F6368"/>
                </a:solidFill>
                <a:effectLst/>
                <a:latin typeface="arial" panose="020B0604020202020204" pitchFamily="34" charset="0"/>
              </a:rPr>
              <a:t>computer network</a:t>
            </a:r>
            <a:r>
              <a:rPr lang="en-US" sz="2000" b="0" i="0" dirty="0">
                <a:solidFill>
                  <a:srgbClr val="4D5156"/>
                </a:solidFill>
                <a:effectLst/>
                <a:latin typeface="arial" panose="020B0604020202020204" pitchFamily="34" charset="0"/>
              </a:rPr>
              <a:t> that usually covers a large </a:t>
            </a:r>
            <a:r>
              <a:rPr lang="en-US" sz="2000" b="1" i="0" dirty="0">
                <a:solidFill>
                  <a:srgbClr val="5F6368"/>
                </a:solidFill>
                <a:effectLst/>
                <a:latin typeface="arial" panose="020B0604020202020204" pitchFamily="34" charset="0"/>
              </a:rPr>
              <a:t>city</a:t>
            </a:r>
            <a:r>
              <a:rPr lang="en-US" sz="2000" b="0" i="0" dirty="0">
                <a:solidFill>
                  <a:srgbClr val="4D5156"/>
                </a:solidFill>
                <a:effectLst/>
                <a:latin typeface="arial" panose="020B0604020202020204" pitchFamily="34" charset="0"/>
              </a:rPr>
              <a:t> or campus. </a:t>
            </a:r>
            <a:r>
              <a:rPr lang="en-US" sz="2000" b="1" i="0" dirty="0">
                <a:solidFill>
                  <a:srgbClr val="5F6368"/>
                </a:solidFill>
                <a:effectLst/>
                <a:latin typeface="arial" panose="020B0604020202020204" pitchFamily="34" charset="0"/>
              </a:rPr>
              <a:t>MAN</a:t>
            </a:r>
            <a:r>
              <a:rPr lang="en-US" sz="2000" b="0" i="0" dirty="0">
                <a:solidFill>
                  <a:srgbClr val="4D5156"/>
                </a:solidFill>
                <a:effectLst/>
                <a:latin typeface="arial" panose="020B0604020202020204" pitchFamily="34" charset="0"/>
              </a:rPr>
              <a:t> usually interconnects a number of </a:t>
            </a:r>
            <a:r>
              <a:rPr lang="en-US" sz="2000" b="1" i="0" dirty="0">
                <a:solidFill>
                  <a:srgbClr val="5F6368"/>
                </a:solidFill>
                <a:effectLst/>
                <a:latin typeface="arial" panose="020B0604020202020204" pitchFamily="34" charset="0"/>
              </a:rPr>
              <a:t>local area</a:t>
            </a:r>
            <a:r>
              <a:rPr lang="en-US" sz="2000" b="0" i="0" dirty="0">
                <a:solidFill>
                  <a:srgbClr val="4D5156"/>
                </a:solidFill>
                <a:effectLst/>
                <a:latin typeface="arial" panose="020B0604020202020204" pitchFamily="34" charset="0"/>
              </a:rPr>
              <a:t> networks (LANs) using high capacity backbone technology, such as fiber-optic links, and provides up-link services for wide </a:t>
            </a:r>
            <a:r>
              <a:rPr lang="en-US" sz="2000" b="1" i="0" dirty="0">
                <a:solidFill>
                  <a:srgbClr val="5F6368"/>
                </a:solidFill>
                <a:effectLst/>
                <a:latin typeface="arial" panose="020B0604020202020204" pitchFamily="34" charset="0"/>
              </a:rPr>
              <a:t>area</a:t>
            </a:r>
            <a:r>
              <a:rPr lang="en-US" sz="2000" b="0" i="0" dirty="0">
                <a:solidFill>
                  <a:srgbClr val="4D5156"/>
                </a:solidFill>
                <a:effectLst/>
                <a:latin typeface="arial" panose="020B0604020202020204" pitchFamily="34" charset="0"/>
              </a:rPr>
              <a:t> networks (or WANs) and the Internet.</a:t>
            </a:r>
            <a:endParaRPr lang="en-PH" sz="2000" dirty="0"/>
          </a:p>
        </p:txBody>
      </p:sp>
    </p:spTree>
    <p:extLst>
      <p:ext uri="{BB962C8B-B14F-4D97-AF65-F5344CB8AC3E}">
        <p14:creationId xmlns:p14="http://schemas.microsoft.com/office/powerpoint/2010/main" val="112496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1FCE1D-66FF-4D3A-A81A-CB7EDC5B5D52}"/>
              </a:ext>
            </a:extLst>
          </p:cNvPr>
          <p:cNvSpPr>
            <a:spLocks noGrp="1"/>
          </p:cNvSpPr>
          <p:nvPr>
            <p:ph idx="1"/>
          </p:nvPr>
        </p:nvSpPr>
        <p:spPr>
          <a:xfrm>
            <a:off x="287595" y="1458863"/>
            <a:ext cx="5808405" cy="3475088"/>
          </a:xfrm>
        </p:spPr>
        <p:txBody>
          <a:bodyPr>
            <a:noAutofit/>
          </a:bodyPr>
          <a:lstStyle/>
          <a:p>
            <a:pPr marL="0" indent="0" algn="just">
              <a:buNone/>
            </a:pPr>
            <a:r>
              <a:rPr lang="en-US" sz="3600" i="1" dirty="0"/>
              <a:t>Step 3: Navigate to the Folder and Open the Properties</a:t>
            </a:r>
          </a:p>
          <a:p>
            <a:pPr marL="0" indent="0" algn="just">
              <a:buNone/>
            </a:pPr>
            <a:r>
              <a:rPr lang="en-US" sz="3600" dirty="0"/>
              <a:t>	Open the file explorer and go under the Desktop section. Left-click then right-click on the folder. The left-click highlights the folder, and the right-click opens a menu of options. </a:t>
            </a:r>
            <a:endParaRPr lang="en-PH" sz="3600" i="1" dirty="0"/>
          </a:p>
        </p:txBody>
      </p:sp>
      <p:pic>
        <p:nvPicPr>
          <p:cNvPr id="5" name="Picture 4">
            <a:extLst>
              <a:ext uri="{FF2B5EF4-FFF2-40B4-BE49-F238E27FC236}">
                <a16:creationId xmlns:a16="http://schemas.microsoft.com/office/drawing/2014/main" id="{0AD3EE37-9B0F-437E-B7F3-3BBA95FFCD15}"/>
              </a:ext>
            </a:extLst>
          </p:cNvPr>
          <p:cNvPicPr>
            <a:picLocks noChangeAspect="1"/>
          </p:cNvPicPr>
          <p:nvPr/>
        </p:nvPicPr>
        <p:blipFill>
          <a:blip r:embed="rId3"/>
          <a:stretch>
            <a:fillRect/>
          </a:stretch>
        </p:blipFill>
        <p:spPr>
          <a:xfrm>
            <a:off x="6269261" y="1329508"/>
            <a:ext cx="5922739" cy="4461692"/>
          </a:xfrm>
          <a:prstGeom prst="rect">
            <a:avLst/>
          </a:prstGeom>
        </p:spPr>
      </p:pic>
      <p:sp>
        <p:nvSpPr>
          <p:cNvPr id="6" name="Title 1">
            <a:extLst>
              <a:ext uri="{FF2B5EF4-FFF2-40B4-BE49-F238E27FC236}">
                <a16:creationId xmlns:a16="http://schemas.microsoft.com/office/drawing/2014/main" id="{3D4F3D8B-A3D2-4EAB-87A3-380CD6D0CD31}"/>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spTree>
    <p:extLst>
      <p:ext uri="{BB962C8B-B14F-4D97-AF65-F5344CB8AC3E}">
        <p14:creationId xmlns:p14="http://schemas.microsoft.com/office/powerpoint/2010/main" val="41567131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E7418E-5653-4685-854F-3AC78349ABE8}"/>
              </a:ext>
            </a:extLst>
          </p:cNvPr>
          <p:cNvSpPr>
            <a:spLocks noGrp="1"/>
          </p:cNvSpPr>
          <p:nvPr>
            <p:ph idx="1"/>
          </p:nvPr>
        </p:nvSpPr>
        <p:spPr>
          <a:xfrm>
            <a:off x="268545" y="1477913"/>
            <a:ext cx="5313105" cy="3608438"/>
          </a:xfrm>
        </p:spPr>
        <p:txBody>
          <a:bodyPr>
            <a:normAutofit/>
          </a:bodyPr>
          <a:lstStyle/>
          <a:p>
            <a:pPr marL="0" indent="0" algn="just">
              <a:buNone/>
            </a:pPr>
            <a:r>
              <a:rPr lang="en-US" sz="3600" i="1" dirty="0"/>
              <a:t>Step 4: Choose Who You Want to Share With.</a:t>
            </a:r>
          </a:p>
          <a:p>
            <a:pPr marL="0" indent="0" algn="just">
              <a:buNone/>
            </a:pPr>
            <a:r>
              <a:rPr lang="en-US" sz="3600" dirty="0"/>
              <a:t>Type and click add. Once you're done with that click share and then go to the advanced sharing. </a:t>
            </a:r>
            <a:endParaRPr lang="en-PH" sz="3600" i="1" dirty="0"/>
          </a:p>
        </p:txBody>
      </p:sp>
      <p:pic>
        <p:nvPicPr>
          <p:cNvPr id="5" name="Picture 4">
            <a:extLst>
              <a:ext uri="{FF2B5EF4-FFF2-40B4-BE49-F238E27FC236}">
                <a16:creationId xmlns:a16="http://schemas.microsoft.com/office/drawing/2014/main" id="{3261DB38-43F9-49EE-9076-CF5BECF90662}"/>
              </a:ext>
            </a:extLst>
          </p:cNvPr>
          <p:cNvPicPr>
            <a:picLocks noChangeAspect="1"/>
          </p:cNvPicPr>
          <p:nvPr/>
        </p:nvPicPr>
        <p:blipFill>
          <a:blip r:embed="rId3"/>
          <a:stretch>
            <a:fillRect/>
          </a:stretch>
        </p:blipFill>
        <p:spPr>
          <a:xfrm>
            <a:off x="5765819" y="1303634"/>
            <a:ext cx="6388081" cy="4773316"/>
          </a:xfrm>
          <a:prstGeom prst="rect">
            <a:avLst/>
          </a:prstGeom>
        </p:spPr>
      </p:pic>
      <p:sp>
        <p:nvSpPr>
          <p:cNvPr id="6" name="Title 1">
            <a:extLst>
              <a:ext uri="{FF2B5EF4-FFF2-40B4-BE49-F238E27FC236}">
                <a16:creationId xmlns:a16="http://schemas.microsoft.com/office/drawing/2014/main" id="{ED056613-112A-497C-83FE-2D4E3866DC4F}"/>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spTree>
    <p:extLst>
      <p:ext uri="{BB962C8B-B14F-4D97-AF65-F5344CB8AC3E}">
        <p14:creationId xmlns:p14="http://schemas.microsoft.com/office/powerpoint/2010/main" val="23499170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A6637-8E3A-49BF-BAAD-510C80056ADD}"/>
              </a:ext>
            </a:extLst>
          </p:cNvPr>
          <p:cNvSpPr>
            <a:spLocks noGrp="1"/>
          </p:cNvSpPr>
          <p:nvPr>
            <p:ph idx="1"/>
          </p:nvPr>
        </p:nvSpPr>
        <p:spPr>
          <a:xfrm>
            <a:off x="205353" y="1573162"/>
            <a:ext cx="5071497" cy="4758813"/>
          </a:xfrm>
        </p:spPr>
        <p:txBody>
          <a:bodyPr>
            <a:normAutofit/>
          </a:bodyPr>
          <a:lstStyle/>
          <a:p>
            <a:pPr marL="0" indent="0" algn="just">
              <a:buNone/>
            </a:pPr>
            <a:r>
              <a:rPr lang="en-US" sz="3600" i="1" dirty="0"/>
              <a:t>Step 5: Sharing the Folder </a:t>
            </a:r>
          </a:p>
          <a:p>
            <a:pPr marL="0" indent="0" algn="just">
              <a:buNone/>
            </a:pPr>
            <a:r>
              <a:rPr lang="en-US" sz="3600" dirty="0"/>
              <a:t>	Press the box that lets you share the folder and then go into the permissions section.</a:t>
            </a:r>
            <a:endParaRPr lang="en-PH" sz="3600" i="1" dirty="0"/>
          </a:p>
        </p:txBody>
      </p:sp>
      <p:sp>
        <p:nvSpPr>
          <p:cNvPr id="4" name="Title 1">
            <a:extLst>
              <a:ext uri="{FF2B5EF4-FFF2-40B4-BE49-F238E27FC236}">
                <a16:creationId xmlns:a16="http://schemas.microsoft.com/office/drawing/2014/main" id="{E2925472-46FD-4B80-A927-0D40A742203C}"/>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FA69AE52-85A4-4822-A6D9-44F788C6F29A}"/>
              </a:ext>
            </a:extLst>
          </p:cNvPr>
          <p:cNvPicPr>
            <a:picLocks noChangeAspect="1"/>
          </p:cNvPicPr>
          <p:nvPr/>
        </p:nvPicPr>
        <p:blipFill>
          <a:blip r:embed="rId2"/>
          <a:stretch>
            <a:fillRect/>
          </a:stretch>
        </p:blipFill>
        <p:spPr>
          <a:xfrm>
            <a:off x="5394228" y="1573161"/>
            <a:ext cx="6725769" cy="5113539"/>
          </a:xfrm>
          <a:prstGeom prst="rect">
            <a:avLst/>
          </a:prstGeom>
        </p:spPr>
      </p:pic>
    </p:spTree>
    <p:extLst>
      <p:ext uri="{BB962C8B-B14F-4D97-AF65-F5344CB8AC3E}">
        <p14:creationId xmlns:p14="http://schemas.microsoft.com/office/powerpoint/2010/main" val="931322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C4FB4-7A33-4DF3-AB3C-E2C5CA7B7901}"/>
              </a:ext>
            </a:extLst>
          </p:cNvPr>
          <p:cNvSpPr>
            <a:spLocks noGrp="1"/>
          </p:cNvSpPr>
          <p:nvPr>
            <p:ph idx="1"/>
          </p:nvPr>
        </p:nvSpPr>
        <p:spPr>
          <a:xfrm>
            <a:off x="266701" y="1573162"/>
            <a:ext cx="6400799" cy="4758813"/>
          </a:xfrm>
        </p:spPr>
        <p:txBody>
          <a:bodyPr>
            <a:normAutofit/>
          </a:bodyPr>
          <a:lstStyle/>
          <a:p>
            <a:pPr marL="0" indent="0" algn="just">
              <a:buNone/>
            </a:pPr>
            <a:r>
              <a:rPr lang="en-PH" sz="3600" i="1" dirty="0"/>
              <a:t>Step 6: Permissions </a:t>
            </a:r>
          </a:p>
          <a:p>
            <a:pPr marL="0" indent="0" algn="just">
              <a:buNone/>
            </a:pPr>
            <a:r>
              <a:rPr lang="en-US" sz="3600" dirty="0"/>
              <a:t>	Make sure to give full control to the people that have access to the shared folder. Click Apply then click OK. Once you press OK you'll be back at the advanced sharing page. Press Apply and OK on that page too.</a:t>
            </a:r>
            <a:endParaRPr lang="en-PH" sz="3600" dirty="0"/>
          </a:p>
        </p:txBody>
      </p:sp>
      <p:sp>
        <p:nvSpPr>
          <p:cNvPr id="4" name="Title 1">
            <a:extLst>
              <a:ext uri="{FF2B5EF4-FFF2-40B4-BE49-F238E27FC236}">
                <a16:creationId xmlns:a16="http://schemas.microsoft.com/office/drawing/2014/main" id="{227D9AB6-7CEB-49B1-9662-2E610B7830F8}"/>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8" name="Picture 7">
            <a:extLst>
              <a:ext uri="{FF2B5EF4-FFF2-40B4-BE49-F238E27FC236}">
                <a16:creationId xmlns:a16="http://schemas.microsoft.com/office/drawing/2014/main" id="{07464FE0-6A32-4799-B178-0F153F5617EF}"/>
              </a:ext>
            </a:extLst>
          </p:cNvPr>
          <p:cNvPicPr>
            <a:picLocks noChangeAspect="1"/>
          </p:cNvPicPr>
          <p:nvPr/>
        </p:nvPicPr>
        <p:blipFill>
          <a:blip r:embed="rId3"/>
          <a:stretch>
            <a:fillRect/>
          </a:stretch>
        </p:blipFill>
        <p:spPr>
          <a:xfrm>
            <a:off x="7010402" y="1428443"/>
            <a:ext cx="4138612" cy="5085757"/>
          </a:xfrm>
          <a:prstGeom prst="rect">
            <a:avLst/>
          </a:prstGeom>
        </p:spPr>
      </p:pic>
    </p:spTree>
    <p:extLst>
      <p:ext uri="{BB962C8B-B14F-4D97-AF65-F5344CB8AC3E}">
        <p14:creationId xmlns:p14="http://schemas.microsoft.com/office/powerpoint/2010/main" val="21658627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03FF0-3E15-437A-8481-01E2BA03891A}"/>
              </a:ext>
            </a:extLst>
          </p:cNvPr>
          <p:cNvSpPr>
            <a:spLocks noGrp="1"/>
          </p:cNvSpPr>
          <p:nvPr>
            <p:ph idx="1"/>
          </p:nvPr>
        </p:nvSpPr>
        <p:spPr>
          <a:xfrm>
            <a:off x="323851" y="1573162"/>
            <a:ext cx="5162549" cy="4758813"/>
          </a:xfrm>
        </p:spPr>
        <p:txBody>
          <a:bodyPr>
            <a:normAutofit/>
          </a:bodyPr>
          <a:lstStyle/>
          <a:p>
            <a:pPr marL="0" indent="0" algn="just">
              <a:buNone/>
            </a:pPr>
            <a:r>
              <a:rPr lang="en-US" sz="3600" i="1" dirty="0"/>
              <a:t>Step 7: Open Control Panel </a:t>
            </a:r>
          </a:p>
          <a:p>
            <a:pPr marL="0" indent="0" algn="just">
              <a:buNone/>
            </a:pPr>
            <a:r>
              <a:rPr lang="en-US" sz="3600" dirty="0"/>
              <a:t>	Navigate into the control panel and click on the Network and Internet section.</a:t>
            </a:r>
            <a:endParaRPr lang="en-PH" sz="3600" i="1" dirty="0"/>
          </a:p>
        </p:txBody>
      </p:sp>
      <p:sp>
        <p:nvSpPr>
          <p:cNvPr id="4" name="Title 1">
            <a:extLst>
              <a:ext uri="{FF2B5EF4-FFF2-40B4-BE49-F238E27FC236}">
                <a16:creationId xmlns:a16="http://schemas.microsoft.com/office/drawing/2014/main" id="{9B7BC5E7-B510-4F03-9527-B63CEE8BC271}"/>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1026" name="Picture 2" descr="Review: Windows 7 Action Center and the Control Panel – 4sysops">
            <a:extLst>
              <a:ext uri="{FF2B5EF4-FFF2-40B4-BE49-F238E27FC236}">
                <a16:creationId xmlns:a16="http://schemas.microsoft.com/office/drawing/2014/main" id="{51B0A4F9-ECE7-4D15-9A93-99FAFC6C1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535906"/>
            <a:ext cx="6608974" cy="494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612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C862F6-1AF5-41F1-A295-9705B2F84381}"/>
              </a:ext>
            </a:extLst>
          </p:cNvPr>
          <p:cNvSpPr>
            <a:spLocks noGrp="1"/>
          </p:cNvSpPr>
          <p:nvPr>
            <p:ph idx="1"/>
          </p:nvPr>
        </p:nvSpPr>
        <p:spPr>
          <a:xfrm>
            <a:off x="401895" y="1592212"/>
            <a:ext cx="4246305" cy="4758813"/>
          </a:xfrm>
        </p:spPr>
        <p:txBody>
          <a:bodyPr>
            <a:normAutofit/>
          </a:bodyPr>
          <a:lstStyle/>
          <a:p>
            <a:pPr marL="0" indent="0" algn="just">
              <a:buNone/>
            </a:pPr>
            <a:r>
              <a:rPr lang="en-US" sz="3600" i="1" dirty="0"/>
              <a:t>Step 8: Network and Sharing</a:t>
            </a:r>
          </a:p>
          <a:p>
            <a:pPr marL="0" indent="0" algn="just">
              <a:buNone/>
            </a:pPr>
            <a:r>
              <a:rPr lang="en-US" sz="3600" dirty="0"/>
              <a:t>Navigate into the Network and Sharing section.</a:t>
            </a:r>
            <a:endParaRPr lang="en-PH" sz="3600" i="1" dirty="0"/>
          </a:p>
        </p:txBody>
      </p:sp>
      <p:sp>
        <p:nvSpPr>
          <p:cNvPr id="4" name="Title 1">
            <a:extLst>
              <a:ext uri="{FF2B5EF4-FFF2-40B4-BE49-F238E27FC236}">
                <a16:creationId xmlns:a16="http://schemas.microsoft.com/office/drawing/2014/main" id="{FD0970EE-6945-4DD5-B680-54F6196C7B15}"/>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2050" name="Picture 2" descr="Windows 7 Walkthrough: Network and Internet Control Panel - Page 3 -  TechRepublic">
            <a:extLst>
              <a:ext uri="{FF2B5EF4-FFF2-40B4-BE49-F238E27FC236}">
                <a16:creationId xmlns:a16="http://schemas.microsoft.com/office/drawing/2014/main" id="{0765F2AB-DD10-49F7-B077-F4C828CA3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57325"/>
            <a:ext cx="7391400" cy="522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523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5CAAD4-2943-40BC-8A6A-88DE696825FF}"/>
              </a:ext>
            </a:extLst>
          </p:cNvPr>
          <p:cNvSpPr>
            <a:spLocks noGrp="1"/>
          </p:cNvSpPr>
          <p:nvPr>
            <p:ph idx="1"/>
          </p:nvPr>
        </p:nvSpPr>
        <p:spPr>
          <a:xfrm>
            <a:off x="668595" y="1573162"/>
            <a:ext cx="4951155" cy="4758813"/>
          </a:xfrm>
        </p:spPr>
        <p:txBody>
          <a:bodyPr>
            <a:normAutofit/>
          </a:bodyPr>
          <a:lstStyle/>
          <a:p>
            <a:pPr marL="0" indent="0" algn="just">
              <a:buNone/>
            </a:pPr>
            <a:r>
              <a:rPr lang="en-PH" sz="3600" i="1" dirty="0"/>
              <a:t>Step 9: Advanced Sharing</a:t>
            </a:r>
          </a:p>
          <a:p>
            <a:pPr marL="0" indent="0" algn="just">
              <a:buNone/>
            </a:pPr>
            <a:r>
              <a:rPr lang="en-US" sz="3600" dirty="0"/>
              <a:t>Navigate to the advanced sharing settings. </a:t>
            </a:r>
            <a:endParaRPr lang="en-PH" sz="3600" dirty="0"/>
          </a:p>
        </p:txBody>
      </p:sp>
      <p:sp>
        <p:nvSpPr>
          <p:cNvPr id="4" name="Title 1">
            <a:extLst>
              <a:ext uri="{FF2B5EF4-FFF2-40B4-BE49-F238E27FC236}">
                <a16:creationId xmlns:a16="http://schemas.microsoft.com/office/drawing/2014/main" id="{EA021C98-A241-4832-99F9-7A7D6E929C80}"/>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3074" name="Picture 2" descr="Simple questions: What is the Network and Sharing Center in Windows? |  Digital Citizen">
            <a:extLst>
              <a:ext uri="{FF2B5EF4-FFF2-40B4-BE49-F238E27FC236}">
                <a16:creationId xmlns:a16="http://schemas.microsoft.com/office/drawing/2014/main" id="{95315152-31B6-4602-8410-54E8EF644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0" y="1385888"/>
            <a:ext cx="6419850" cy="530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576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C7E11-2289-47EE-A863-F8A4FCD5BF10}"/>
              </a:ext>
            </a:extLst>
          </p:cNvPr>
          <p:cNvSpPr>
            <a:spLocks noGrp="1"/>
          </p:cNvSpPr>
          <p:nvPr>
            <p:ph idx="1"/>
          </p:nvPr>
        </p:nvSpPr>
        <p:spPr>
          <a:xfrm>
            <a:off x="266701" y="1573162"/>
            <a:ext cx="4743450" cy="4758813"/>
          </a:xfrm>
        </p:spPr>
        <p:txBody>
          <a:bodyPr>
            <a:normAutofit/>
          </a:bodyPr>
          <a:lstStyle/>
          <a:p>
            <a:pPr marL="0" indent="0" algn="just">
              <a:buNone/>
            </a:pPr>
            <a:r>
              <a:rPr lang="en-US" sz="3600" i="1" dirty="0"/>
              <a:t>Step 10: Choose Home and Work / Public</a:t>
            </a:r>
          </a:p>
          <a:p>
            <a:pPr marL="0" indent="0" algn="just">
              <a:buNone/>
            </a:pPr>
            <a:r>
              <a:rPr lang="en-US" sz="3600" dirty="0"/>
              <a:t>	There are many settings that need to be changed in both of the options.</a:t>
            </a:r>
            <a:endParaRPr lang="en-PH" sz="3600" dirty="0"/>
          </a:p>
        </p:txBody>
      </p:sp>
      <p:sp>
        <p:nvSpPr>
          <p:cNvPr id="4" name="Title 1">
            <a:extLst>
              <a:ext uri="{FF2B5EF4-FFF2-40B4-BE49-F238E27FC236}">
                <a16:creationId xmlns:a16="http://schemas.microsoft.com/office/drawing/2014/main" id="{2BDCBD3C-F719-44D1-8FBC-F2F074B470C4}"/>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334D5A02-26AD-4F27-8B97-9DFCF103CF89}"/>
              </a:ext>
            </a:extLst>
          </p:cNvPr>
          <p:cNvPicPr>
            <a:picLocks noChangeAspect="1"/>
          </p:cNvPicPr>
          <p:nvPr/>
        </p:nvPicPr>
        <p:blipFill>
          <a:blip r:embed="rId2"/>
          <a:stretch>
            <a:fillRect/>
          </a:stretch>
        </p:blipFill>
        <p:spPr>
          <a:xfrm>
            <a:off x="5124450" y="1496962"/>
            <a:ext cx="6797073" cy="5113539"/>
          </a:xfrm>
          <a:prstGeom prst="rect">
            <a:avLst/>
          </a:prstGeom>
        </p:spPr>
      </p:pic>
    </p:spTree>
    <p:extLst>
      <p:ext uri="{BB962C8B-B14F-4D97-AF65-F5344CB8AC3E}">
        <p14:creationId xmlns:p14="http://schemas.microsoft.com/office/powerpoint/2010/main" val="36086667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72225F-450E-4F8A-AF26-87DA8630EF5B}"/>
              </a:ext>
            </a:extLst>
          </p:cNvPr>
          <p:cNvSpPr>
            <a:spLocks noGrp="1"/>
          </p:cNvSpPr>
          <p:nvPr>
            <p:ph idx="1"/>
          </p:nvPr>
        </p:nvSpPr>
        <p:spPr>
          <a:xfrm>
            <a:off x="419099" y="1616668"/>
            <a:ext cx="3790951" cy="1801516"/>
          </a:xfrm>
        </p:spPr>
        <p:txBody>
          <a:bodyPr>
            <a:normAutofit/>
          </a:bodyPr>
          <a:lstStyle/>
          <a:p>
            <a:pPr marL="0" indent="0">
              <a:buNone/>
            </a:pPr>
            <a:r>
              <a:rPr lang="en-US" sz="3600" i="1" dirty="0"/>
              <a:t>Step 11: Select All Options </a:t>
            </a:r>
            <a:endParaRPr lang="en-PH" sz="3600" i="1" dirty="0"/>
          </a:p>
        </p:txBody>
      </p:sp>
      <p:sp>
        <p:nvSpPr>
          <p:cNvPr id="4" name="Title 1">
            <a:extLst>
              <a:ext uri="{FF2B5EF4-FFF2-40B4-BE49-F238E27FC236}">
                <a16:creationId xmlns:a16="http://schemas.microsoft.com/office/drawing/2014/main" id="{5CA3D6CC-DBBA-4A0F-92EC-9EF44897A48A}"/>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0D9EF6EB-CEFD-4D48-B582-B04B27D4181A}"/>
              </a:ext>
            </a:extLst>
          </p:cNvPr>
          <p:cNvPicPr>
            <a:picLocks noChangeAspect="1"/>
          </p:cNvPicPr>
          <p:nvPr/>
        </p:nvPicPr>
        <p:blipFill>
          <a:blip r:embed="rId2"/>
          <a:stretch>
            <a:fillRect/>
          </a:stretch>
        </p:blipFill>
        <p:spPr>
          <a:xfrm>
            <a:off x="4838700" y="1307306"/>
            <a:ext cx="7200900" cy="5379395"/>
          </a:xfrm>
          <a:prstGeom prst="rect">
            <a:avLst/>
          </a:prstGeom>
        </p:spPr>
      </p:pic>
    </p:spTree>
    <p:extLst>
      <p:ext uri="{BB962C8B-B14F-4D97-AF65-F5344CB8AC3E}">
        <p14:creationId xmlns:p14="http://schemas.microsoft.com/office/powerpoint/2010/main" val="521984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42FE4-B59F-4521-9D96-C19FCBD1E498}"/>
              </a:ext>
            </a:extLst>
          </p:cNvPr>
          <p:cNvSpPr>
            <a:spLocks noGrp="1"/>
          </p:cNvSpPr>
          <p:nvPr>
            <p:ph idx="1"/>
          </p:nvPr>
        </p:nvSpPr>
        <p:spPr>
          <a:xfrm>
            <a:off x="268545" y="1535062"/>
            <a:ext cx="4436805" cy="4758813"/>
          </a:xfrm>
        </p:spPr>
        <p:txBody>
          <a:bodyPr>
            <a:normAutofit fontScale="92500" lnSpcReduction="10000"/>
          </a:bodyPr>
          <a:lstStyle/>
          <a:p>
            <a:pPr marL="0" indent="0" algn="just">
              <a:buNone/>
            </a:pPr>
            <a:r>
              <a:rPr lang="en-US" sz="3600" dirty="0"/>
              <a:t>	There are going to be many options, the ones you need for the sharing to work are pretty common sense like making sure that your device is allowed to be discovered. And turn off password protected sharing.</a:t>
            </a:r>
            <a:endParaRPr lang="en-PH" sz="3600" dirty="0"/>
          </a:p>
        </p:txBody>
      </p:sp>
      <p:sp>
        <p:nvSpPr>
          <p:cNvPr id="4" name="Title 1">
            <a:extLst>
              <a:ext uri="{FF2B5EF4-FFF2-40B4-BE49-F238E27FC236}">
                <a16:creationId xmlns:a16="http://schemas.microsoft.com/office/drawing/2014/main" id="{5ECDA1BD-93A2-46CA-A718-FDA34A5CCB44}"/>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8963A412-838F-4F40-BAE5-24FBE7C532C7}"/>
              </a:ext>
            </a:extLst>
          </p:cNvPr>
          <p:cNvPicPr>
            <a:picLocks noChangeAspect="1"/>
          </p:cNvPicPr>
          <p:nvPr/>
        </p:nvPicPr>
        <p:blipFill>
          <a:blip r:embed="rId2"/>
          <a:stretch>
            <a:fillRect/>
          </a:stretch>
        </p:blipFill>
        <p:spPr>
          <a:xfrm>
            <a:off x="4874955" y="1437818"/>
            <a:ext cx="7048500" cy="5248883"/>
          </a:xfrm>
          <a:prstGeom prst="rect">
            <a:avLst/>
          </a:prstGeom>
        </p:spPr>
      </p:pic>
    </p:spTree>
    <p:extLst>
      <p:ext uri="{BB962C8B-B14F-4D97-AF65-F5344CB8AC3E}">
        <p14:creationId xmlns:p14="http://schemas.microsoft.com/office/powerpoint/2010/main" val="3664280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9E04-570A-4311-A131-F29D7DE15A2A}"/>
              </a:ext>
            </a:extLst>
          </p:cNvPr>
          <p:cNvSpPr>
            <a:spLocks noGrp="1"/>
          </p:cNvSpPr>
          <p:nvPr>
            <p:ph type="title"/>
          </p:nvPr>
        </p:nvSpPr>
        <p:spPr/>
        <p:txBody>
          <a:bodyPr>
            <a:normAutofit/>
          </a:bodyPr>
          <a:lstStyle/>
          <a:p>
            <a:r>
              <a:rPr lang="en-US" sz="5400" b="1" dirty="0">
                <a:ln>
                  <a:solidFill>
                    <a:schemeClr val="tx1"/>
                  </a:solidFill>
                </a:ln>
              </a:rPr>
              <a:t>Wide Area Network (WAN)</a:t>
            </a:r>
            <a:endParaRPr lang="en-PH" sz="5400" b="1" dirty="0">
              <a:ln>
                <a:solidFill>
                  <a:schemeClr val="tx1"/>
                </a:solidFill>
              </a:ln>
            </a:endParaRPr>
          </a:p>
        </p:txBody>
      </p:sp>
      <p:pic>
        <p:nvPicPr>
          <p:cNvPr id="5" name="Picture 4">
            <a:extLst>
              <a:ext uri="{FF2B5EF4-FFF2-40B4-BE49-F238E27FC236}">
                <a16:creationId xmlns:a16="http://schemas.microsoft.com/office/drawing/2014/main" id="{195B7D6B-F431-4558-8DF8-DD8C093D6500}"/>
              </a:ext>
            </a:extLst>
          </p:cNvPr>
          <p:cNvPicPr>
            <a:picLocks noChangeAspect="1"/>
          </p:cNvPicPr>
          <p:nvPr/>
        </p:nvPicPr>
        <p:blipFill>
          <a:blip r:embed="rId3"/>
          <a:stretch>
            <a:fillRect/>
          </a:stretch>
        </p:blipFill>
        <p:spPr>
          <a:xfrm>
            <a:off x="0" y="2216726"/>
            <a:ext cx="5758563" cy="3172691"/>
          </a:xfrm>
          <a:prstGeom prst="rect">
            <a:avLst/>
          </a:prstGeom>
        </p:spPr>
      </p:pic>
      <p:sp>
        <p:nvSpPr>
          <p:cNvPr id="4" name="TextBox 3">
            <a:extLst>
              <a:ext uri="{FF2B5EF4-FFF2-40B4-BE49-F238E27FC236}">
                <a16:creationId xmlns:a16="http://schemas.microsoft.com/office/drawing/2014/main" id="{F4AEDC5A-108B-4556-D64D-7E0DED1062EC}"/>
              </a:ext>
            </a:extLst>
          </p:cNvPr>
          <p:cNvSpPr txBox="1"/>
          <p:nvPr/>
        </p:nvSpPr>
        <p:spPr>
          <a:xfrm>
            <a:off x="5638490" y="1468583"/>
            <a:ext cx="6128326" cy="5632311"/>
          </a:xfrm>
          <a:prstGeom prst="rect">
            <a:avLst/>
          </a:prstGeom>
          <a:noFill/>
        </p:spPr>
        <p:txBody>
          <a:bodyPr wrap="square">
            <a:spAutoFit/>
          </a:bodyPr>
          <a:lstStyle/>
          <a:p>
            <a:pPr marL="171450" indent="-171450">
              <a:buFontTx/>
              <a:buChar char="-"/>
            </a:pPr>
            <a:r>
              <a:rPr lang="en-US" sz="2400" dirty="0"/>
              <a:t>Is a network that covers a broad area (i.e., any telecommunications network that links across metropolitan, regional, or national boundaries) using private or public network transports, Business and government entities utilize WANs to relay data among employees, clients, buyers, and suppliers from various geographical locations. In essence, this mode of telecommunication allows a business to effectively carry out its daily function regardless of location. The Internet can be considered a WAN as well, and is used by businesses, governments, organizations, and individuals for almost any purpose imaginable.</a:t>
            </a:r>
          </a:p>
          <a:p>
            <a:pPr marL="171450" indent="-171450">
              <a:buFontTx/>
              <a:buChar char="-"/>
            </a:pPr>
            <a:endParaRPr lang="en-PH" sz="2400" dirty="0"/>
          </a:p>
        </p:txBody>
      </p:sp>
    </p:spTree>
    <p:extLst>
      <p:ext uri="{BB962C8B-B14F-4D97-AF65-F5344CB8AC3E}">
        <p14:creationId xmlns:p14="http://schemas.microsoft.com/office/powerpoint/2010/main" val="2575463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00834-F18C-4D35-95AA-E00139B95136}"/>
              </a:ext>
            </a:extLst>
          </p:cNvPr>
          <p:cNvSpPr>
            <a:spLocks noGrp="1"/>
          </p:cNvSpPr>
          <p:nvPr>
            <p:ph idx="1"/>
          </p:nvPr>
        </p:nvSpPr>
        <p:spPr>
          <a:xfrm>
            <a:off x="668595" y="1573163"/>
            <a:ext cx="3636705" cy="4103738"/>
          </a:xfrm>
        </p:spPr>
        <p:txBody>
          <a:bodyPr>
            <a:normAutofit/>
          </a:bodyPr>
          <a:lstStyle/>
          <a:p>
            <a:pPr marL="0" indent="0" algn="just">
              <a:buNone/>
            </a:pPr>
            <a:r>
              <a:rPr lang="en-US" sz="3600" i="1" dirty="0"/>
              <a:t>Step 12: Go Into Network</a:t>
            </a:r>
          </a:p>
          <a:p>
            <a:pPr marL="0" indent="0" algn="just">
              <a:buNone/>
            </a:pPr>
            <a:r>
              <a:rPr lang="en-US" sz="3600" dirty="0"/>
              <a:t>	Find the original device that the file was shared from.</a:t>
            </a:r>
            <a:endParaRPr lang="en-PH" sz="3600" i="1" dirty="0"/>
          </a:p>
        </p:txBody>
      </p:sp>
      <p:sp>
        <p:nvSpPr>
          <p:cNvPr id="4" name="Title 1">
            <a:extLst>
              <a:ext uri="{FF2B5EF4-FFF2-40B4-BE49-F238E27FC236}">
                <a16:creationId xmlns:a16="http://schemas.microsoft.com/office/drawing/2014/main" id="{EB4ED773-0DFB-4198-A300-9E6EF567E7F9}"/>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8E4DF41B-47E8-4F13-9058-6D92842EF017}"/>
              </a:ext>
            </a:extLst>
          </p:cNvPr>
          <p:cNvPicPr>
            <a:picLocks noChangeAspect="1"/>
          </p:cNvPicPr>
          <p:nvPr/>
        </p:nvPicPr>
        <p:blipFill>
          <a:blip r:embed="rId2"/>
          <a:stretch>
            <a:fillRect/>
          </a:stretch>
        </p:blipFill>
        <p:spPr>
          <a:xfrm>
            <a:off x="4305300" y="1337204"/>
            <a:ext cx="7614701" cy="5463646"/>
          </a:xfrm>
          <a:prstGeom prst="rect">
            <a:avLst/>
          </a:prstGeom>
        </p:spPr>
      </p:pic>
    </p:spTree>
    <p:extLst>
      <p:ext uri="{BB962C8B-B14F-4D97-AF65-F5344CB8AC3E}">
        <p14:creationId xmlns:p14="http://schemas.microsoft.com/office/powerpoint/2010/main" val="1987427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D67F1-6A1E-4634-A3C8-E401B6805FF5}"/>
              </a:ext>
            </a:extLst>
          </p:cNvPr>
          <p:cNvSpPr>
            <a:spLocks noGrp="1"/>
          </p:cNvSpPr>
          <p:nvPr>
            <p:ph idx="1"/>
          </p:nvPr>
        </p:nvSpPr>
        <p:spPr>
          <a:xfrm>
            <a:off x="173295" y="1439812"/>
            <a:ext cx="6075105" cy="4758813"/>
          </a:xfrm>
        </p:spPr>
        <p:txBody>
          <a:bodyPr>
            <a:noAutofit/>
          </a:bodyPr>
          <a:lstStyle/>
          <a:p>
            <a:pPr marL="0" indent="0" algn="just">
              <a:buNone/>
            </a:pPr>
            <a:r>
              <a:rPr lang="en-US" sz="3600" i="1" dirty="0"/>
              <a:t>Step 13: Find the Folder That Was Shared </a:t>
            </a:r>
          </a:p>
          <a:p>
            <a:pPr marL="0" indent="0" algn="just">
              <a:buNone/>
            </a:pPr>
            <a:r>
              <a:rPr lang="en-US" sz="3600" dirty="0"/>
              <a:t>	Once you click on the device you will find all the files that were shared from it. You can tell that the folder is shared over the network because it has the green crossroads looking thing under its name.</a:t>
            </a:r>
            <a:endParaRPr lang="en-PH" sz="3600" i="1" dirty="0"/>
          </a:p>
        </p:txBody>
      </p:sp>
      <p:sp>
        <p:nvSpPr>
          <p:cNvPr id="4" name="Title 1">
            <a:extLst>
              <a:ext uri="{FF2B5EF4-FFF2-40B4-BE49-F238E27FC236}">
                <a16:creationId xmlns:a16="http://schemas.microsoft.com/office/drawing/2014/main" id="{910BDB6E-65BD-4859-A8D7-50341049F5D1}"/>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Share files and folders over the network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432D3A46-9E2C-4F23-8057-95FF60D25C1E}"/>
              </a:ext>
            </a:extLst>
          </p:cNvPr>
          <p:cNvPicPr>
            <a:picLocks noChangeAspect="1"/>
          </p:cNvPicPr>
          <p:nvPr/>
        </p:nvPicPr>
        <p:blipFill>
          <a:blip r:embed="rId2"/>
          <a:stretch>
            <a:fillRect/>
          </a:stretch>
        </p:blipFill>
        <p:spPr>
          <a:xfrm>
            <a:off x="6248400" y="1439812"/>
            <a:ext cx="5770305" cy="5246889"/>
          </a:xfrm>
          <a:prstGeom prst="rect">
            <a:avLst/>
          </a:prstGeom>
        </p:spPr>
      </p:pic>
    </p:spTree>
    <p:extLst>
      <p:ext uri="{BB962C8B-B14F-4D97-AF65-F5344CB8AC3E}">
        <p14:creationId xmlns:p14="http://schemas.microsoft.com/office/powerpoint/2010/main" val="29168303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F81F44-5B65-4EE1-9F69-BD3725EAA0D1}"/>
              </a:ext>
            </a:extLst>
          </p:cNvPr>
          <p:cNvSpPr>
            <a:spLocks noGrp="1"/>
          </p:cNvSpPr>
          <p:nvPr>
            <p:ph idx="1"/>
          </p:nvPr>
        </p:nvSpPr>
        <p:spPr>
          <a:xfrm>
            <a:off x="609600" y="1744612"/>
            <a:ext cx="4362450" cy="4758813"/>
          </a:xfrm>
        </p:spPr>
        <p:txBody>
          <a:bodyPr>
            <a:normAutofit/>
          </a:bodyPr>
          <a:lstStyle/>
          <a:p>
            <a:pPr marL="0" indent="0" algn="just">
              <a:buNone/>
            </a:pPr>
            <a:r>
              <a:rPr lang="en-US" sz="3600" dirty="0"/>
              <a:t>	Sharing printers on a network used to be a nightmare, especially if the computers were all running different operating systems.</a:t>
            </a:r>
            <a:endParaRPr lang="en-PH" sz="3600" dirty="0"/>
          </a:p>
        </p:txBody>
      </p:sp>
      <p:sp>
        <p:nvSpPr>
          <p:cNvPr id="4" name="Title 1">
            <a:extLst>
              <a:ext uri="{FF2B5EF4-FFF2-40B4-BE49-F238E27FC236}">
                <a16:creationId xmlns:a16="http://schemas.microsoft.com/office/drawing/2014/main" id="{1EA9E1DF-5CB0-4DA0-AC06-B35247B74138}"/>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6" name="Picture 5">
            <a:extLst>
              <a:ext uri="{FF2B5EF4-FFF2-40B4-BE49-F238E27FC236}">
                <a16:creationId xmlns:a16="http://schemas.microsoft.com/office/drawing/2014/main" id="{5A2E4113-8814-4EC5-AF1A-1AA93BBE561F}"/>
              </a:ext>
            </a:extLst>
          </p:cNvPr>
          <p:cNvPicPr>
            <a:picLocks noChangeAspect="1"/>
          </p:cNvPicPr>
          <p:nvPr/>
        </p:nvPicPr>
        <p:blipFill>
          <a:blip r:embed="rId3"/>
          <a:stretch>
            <a:fillRect/>
          </a:stretch>
        </p:blipFill>
        <p:spPr>
          <a:xfrm>
            <a:off x="5172074" y="1484890"/>
            <a:ext cx="6657975" cy="5038468"/>
          </a:xfrm>
          <a:prstGeom prst="rect">
            <a:avLst/>
          </a:prstGeom>
        </p:spPr>
      </p:pic>
    </p:spTree>
    <p:extLst>
      <p:ext uri="{BB962C8B-B14F-4D97-AF65-F5344CB8AC3E}">
        <p14:creationId xmlns:p14="http://schemas.microsoft.com/office/powerpoint/2010/main" val="4805116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E3BE7-2DAD-4AC2-83FA-97BE3B4738D1}"/>
              </a:ext>
            </a:extLst>
          </p:cNvPr>
          <p:cNvSpPr>
            <a:spLocks noGrp="1"/>
          </p:cNvSpPr>
          <p:nvPr>
            <p:ph idx="1"/>
          </p:nvPr>
        </p:nvSpPr>
        <p:spPr>
          <a:xfrm>
            <a:off x="249495" y="1344563"/>
            <a:ext cx="6322755" cy="865238"/>
          </a:xfrm>
        </p:spPr>
        <p:txBody>
          <a:bodyPr>
            <a:noAutofit/>
          </a:bodyPr>
          <a:lstStyle/>
          <a:p>
            <a:pPr marL="0" indent="0" algn="just">
              <a:buNone/>
            </a:pPr>
            <a:r>
              <a:rPr lang="en-US" sz="3600" i="1" dirty="0"/>
              <a:t>Step1: </a:t>
            </a:r>
            <a:r>
              <a:rPr lang="en-US" sz="3600" dirty="0">
                <a:solidFill>
                  <a:srgbClr val="FF0000"/>
                </a:solidFill>
              </a:rPr>
              <a:t>Install the printer driver. </a:t>
            </a:r>
            <a:endParaRPr lang="en-PH" sz="3600" dirty="0">
              <a:solidFill>
                <a:srgbClr val="FF0000"/>
              </a:solidFill>
            </a:endParaRPr>
          </a:p>
        </p:txBody>
      </p:sp>
      <p:sp>
        <p:nvSpPr>
          <p:cNvPr id="4" name="Title 1">
            <a:extLst>
              <a:ext uri="{FF2B5EF4-FFF2-40B4-BE49-F238E27FC236}">
                <a16:creationId xmlns:a16="http://schemas.microsoft.com/office/drawing/2014/main" id="{AE6BD3BB-970D-4B06-8C18-EE7153B7426A}"/>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4098" name="Picture 2" descr="How To Install Printer Drivers from Windows Update Catalog-TechRegar">
            <a:extLst>
              <a:ext uri="{FF2B5EF4-FFF2-40B4-BE49-F238E27FC236}">
                <a16:creationId xmlns:a16="http://schemas.microsoft.com/office/drawing/2014/main" id="{C85479F7-E304-49B6-B8AB-2D6B50DE7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2" y="2059380"/>
            <a:ext cx="9744075" cy="462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38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688C7-8698-4B74-AD3F-EFED7DA37FD2}"/>
              </a:ext>
            </a:extLst>
          </p:cNvPr>
          <p:cNvSpPr>
            <a:spLocks noGrp="1"/>
          </p:cNvSpPr>
          <p:nvPr>
            <p:ph idx="1"/>
          </p:nvPr>
        </p:nvSpPr>
        <p:spPr>
          <a:xfrm>
            <a:off x="401895" y="1573162"/>
            <a:ext cx="3922455" cy="4758813"/>
          </a:xfrm>
        </p:spPr>
        <p:txBody>
          <a:bodyPr>
            <a:normAutofit/>
          </a:bodyPr>
          <a:lstStyle/>
          <a:p>
            <a:pPr marL="0" indent="0" algn="just">
              <a:buNone/>
            </a:pPr>
            <a:r>
              <a:rPr lang="en-US" sz="3600" i="1" dirty="0"/>
              <a:t>Step 2: </a:t>
            </a:r>
            <a:r>
              <a:rPr lang="en-US" sz="3600" dirty="0"/>
              <a:t>Open the Control Panel. You can access the Control Panel in Windows 7 by clicking the Start menu and selecting Control Panel.</a:t>
            </a:r>
            <a:endParaRPr lang="en-PH" sz="3600" dirty="0"/>
          </a:p>
        </p:txBody>
      </p:sp>
      <p:sp>
        <p:nvSpPr>
          <p:cNvPr id="4" name="Title 1">
            <a:extLst>
              <a:ext uri="{FF2B5EF4-FFF2-40B4-BE49-F238E27FC236}">
                <a16:creationId xmlns:a16="http://schemas.microsoft.com/office/drawing/2014/main" id="{DA52E2DA-A700-43EC-B019-DCD43C6157E1}"/>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6" name="Picture 5">
            <a:extLst>
              <a:ext uri="{FF2B5EF4-FFF2-40B4-BE49-F238E27FC236}">
                <a16:creationId xmlns:a16="http://schemas.microsoft.com/office/drawing/2014/main" id="{FCAC4395-BE31-4A27-8C57-83009044DA4C}"/>
              </a:ext>
            </a:extLst>
          </p:cNvPr>
          <p:cNvPicPr>
            <a:picLocks noChangeAspect="1"/>
          </p:cNvPicPr>
          <p:nvPr/>
        </p:nvPicPr>
        <p:blipFill>
          <a:blip r:embed="rId2"/>
          <a:stretch>
            <a:fillRect/>
          </a:stretch>
        </p:blipFill>
        <p:spPr>
          <a:xfrm>
            <a:off x="4543424" y="1571625"/>
            <a:ext cx="7496175" cy="5128962"/>
          </a:xfrm>
          <a:prstGeom prst="rect">
            <a:avLst/>
          </a:prstGeom>
        </p:spPr>
      </p:pic>
    </p:spTree>
    <p:extLst>
      <p:ext uri="{BB962C8B-B14F-4D97-AF65-F5344CB8AC3E}">
        <p14:creationId xmlns:p14="http://schemas.microsoft.com/office/powerpoint/2010/main" val="26042493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BEDB21-F4D8-467A-9BA7-06089D2EFAD3}"/>
              </a:ext>
            </a:extLst>
          </p:cNvPr>
          <p:cNvSpPr>
            <a:spLocks noGrp="1"/>
          </p:cNvSpPr>
          <p:nvPr>
            <p:ph idx="1"/>
          </p:nvPr>
        </p:nvSpPr>
        <p:spPr>
          <a:xfrm>
            <a:off x="190501" y="1306462"/>
            <a:ext cx="4400549" cy="4758813"/>
          </a:xfrm>
        </p:spPr>
        <p:txBody>
          <a:bodyPr>
            <a:noAutofit/>
          </a:bodyPr>
          <a:lstStyle/>
          <a:p>
            <a:pPr marL="0" indent="0" algn="just">
              <a:buNone/>
            </a:pPr>
            <a:r>
              <a:rPr lang="en-US" sz="3600" i="1" dirty="0"/>
              <a:t>Step 3: </a:t>
            </a:r>
            <a:r>
              <a:rPr lang="en-US" sz="3600" dirty="0"/>
              <a:t>Open the Network and Sharing Center. If your Control Panel is in Category view, click "Network and Internet", and then select "Network and Sharing Center”. Click on "Network and Internet". </a:t>
            </a:r>
            <a:endParaRPr lang="en-PH" sz="3600" dirty="0"/>
          </a:p>
        </p:txBody>
      </p:sp>
      <p:sp>
        <p:nvSpPr>
          <p:cNvPr id="4" name="Title 1">
            <a:extLst>
              <a:ext uri="{FF2B5EF4-FFF2-40B4-BE49-F238E27FC236}">
                <a16:creationId xmlns:a16="http://schemas.microsoft.com/office/drawing/2014/main" id="{B8AC80B2-A948-4354-880D-DF305025A0FA}"/>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6" name="Picture 5">
            <a:extLst>
              <a:ext uri="{FF2B5EF4-FFF2-40B4-BE49-F238E27FC236}">
                <a16:creationId xmlns:a16="http://schemas.microsoft.com/office/drawing/2014/main" id="{AE669366-3166-472F-BEF2-12131515B44C}"/>
              </a:ext>
            </a:extLst>
          </p:cNvPr>
          <p:cNvPicPr>
            <a:picLocks noChangeAspect="1"/>
          </p:cNvPicPr>
          <p:nvPr/>
        </p:nvPicPr>
        <p:blipFill>
          <a:blip r:embed="rId3"/>
          <a:stretch>
            <a:fillRect/>
          </a:stretch>
        </p:blipFill>
        <p:spPr>
          <a:xfrm>
            <a:off x="4743450" y="1523693"/>
            <a:ext cx="7258048" cy="5163008"/>
          </a:xfrm>
          <a:prstGeom prst="rect">
            <a:avLst/>
          </a:prstGeom>
        </p:spPr>
      </p:pic>
    </p:spTree>
    <p:extLst>
      <p:ext uri="{BB962C8B-B14F-4D97-AF65-F5344CB8AC3E}">
        <p14:creationId xmlns:p14="http://schemas.microsoft.com/office/powerpoint/2010/main" val="2734546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C509C-0065-4E2C-A53C-A11D4E159A98}"/>
              </a:ext>
            </a:extLst>
          </p:cNvPr>
          <p:cNvSpPr>
            <a:spLocks noGrp="1"/>
          </p:cNvSpPr>
          <p:nvPr>
            <p:ph idx="1"/>
          </p:nvPr>
        </p:nvSpPr>
        <p:spPr>
          <a:xfrm>
            <a:off x="228601" y="1573162"/>
            <a:ext cx="4171949" cy="4758813"/>
          </a:xfrm>
        </p:spPr>
        <p:txBody>
          <a:bodyPr>
            <a:normAutofit/>
          </a:bodyPr>
          <a:lstStyle/>
          <a:p>
            <a:pPr marL="0" indent="0" algn="just">
              <a:buNone/>
            </a:pPr>
            <a:r>
              <a:rPr lang="en-US" sz="3600" i="1" dirty="0"/>
              <a:t>Step 4: </a:t>
            </a:r>
            <a:r>
              <a:rPr lang="en-US" sz="3600" dirty="0"/>
              <a:t>Click the "Change advanced sharing settings" link. This is located in the left navigation pane of the Network and Sharing Center.</a:t>
            </a:r>
            <a:endParaRPr lang="en-PH" sz="3600" dirty="0"/>
          </a:p>
        </p:txBody>
      </p:sp>
      <p:pic>
        <p:nvPicPr>
          <p:cNvPr id="5" name="Picture 4">
            <a:extLst>
              <a:ext uri="{FF2B5EF4-FFF2-40B4-BE49-F238E27FC236}">
                <a16:creationId xmlns:a16="http://schemas.microsoft.com/office/drawing/2014/main" id="{3886F654-8FB5-414F-B7E2-33B1E06D37F3}"/>
              </a:ext>
            </a:extLst>
          </p:cNvPr>
          <p:cNvPicPr>
            <a:picLocks noChangeAspect="1"/>
          </p:cNvPicPr>
          <p:nvPr/>
        </p:nvPicPr>
        <p:blipFill>
          <a:blip r:embed="rId2"/>
          <a:stretch>
            <a:fillRect/>
          </a:stretch>
        </p:blipFill>
        <p:spPr>
          <a:xfrm>
            <a:off x="4722554" y="1418991"/>
            <a:ext cx="7240845" cy="5267710"/>
          </a:xfrm>
          <a:prstGeom prst="rect">
            <a:avLst/>
          </a:prstGeom>
        </p:spPr>
      </p:pic>
      <p:sp>
        <p:nvSpPr>
          <p:cNvPr id="6" name="Title 1">
            <a:extLst>
              <a:ext uri="{FF2B5EF4-FFF2-40B4-BE49-F238E27FC236}">
                <a16:creationId xmlns:a16="http://schemas.microsoft.com/office/drawing/2014/main" id="{B549D04B-6B2F-4B3E-B1F3-9006D2309874}"/>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spTree>
    <p:extLst>
      <p:ext uri="{BB962C8B-B14F-4D97-AF65-F5344CB8AC3E}">
        <p14:creationId xmlns:p14="http://schemas.microsoft.com/office/powerpoint/2010/main" val="25389508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6DF057-CD7D-4F04-B63F-62EAE507263F}"/>
              </a:ext>
            </a:extLst>
          </p:cNvPr>
          <p:cNvSpPr>
            <a:spLocks noGrp="1"/>
          </p:cNvSpPr>
          <p:nvPr>
            <p:ph idx="1"/>
          </p:nvPr>
        </p:nvSpPr>
        <p:spPr>
          <a:xfrm>
            <a:off x="209551" y="1573162"/>
            <a:ext cx="5333999" cy="4758813"/>
          </a:xfrm>
        </p:spPr>
        <p:txBody>
          <a:bodyPr>
            <a:normAutofit lnSpcReduction="10000"/>
          </a:bodyPr>
          <a:lstStyle/>
          <a:p>
            <a:pPr marL="0" indent="0" algn="just">
              <a:buNone/>
            </a:pPr>
            <a:r>
              <a:rPr lang="en-US" sz="3600" i="1" dirty="0"/>
              <a:t>Step 5: </a:t>
            </a:r>
            <a:r>
              <a:rPr lang="en-US" sz="3600" dirty="0"/>
              <a:t>Expand the profile you need to change. You will see three different options when you open the "Advanced share settings": Private, Guest or Public, and All Networks. If you are on a Home network, expand the Private section. </a:t>
            </a:r>
            <a:endParaRPr lang="en-PH" sz="3600" dirty="0"/>
          </a:p>
        </p:txBody>
      </p:sp>
      <p:sp>
        <p:nvSpPr>
          <p:cNvPr id="4" name="Title 1">
            <a:extLst>
              <a:ext uri="{FF2B5EF4-FFF2-40B4-BE49-F238E27FC236}">
                <a16:creationId xmlns:a16="http://schemas.microsoft.com/office/drawing/2014/main" id="{EBB47584-006F-4DCC-B3DC-FDB3F2F41224}"/>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6" name="Picture 5">
            <a:extLst>
              <a:ext uri="{FF2B5EF4-FFF2-40B4-BE49-F238E27FC236}">
                <a16:creationId xmlns:a16="http://schemas.microsoft.com/office/drawing/2014/main" id="{51EDB702-BC6A-4CCE-B837-99C89FA20CE6}"/>
              </a:ext>
            </a:extLst>
          </p:cNvPr>
          <p:cNvPicPr>
            <a:picLocks noChangeAspect="1"/>
          </p:cNvPicPr>
          <p:nvPr/>
        </p:nvPicPr>
        <p:blipFill>
          <a:blip r:embed="rId2"/>
          <a:stretch>
            <a:fillRect/>
          </a:stretch>
        </p:blipFill>
        <p:spPr>
          <a:xfrm>
            <a:off x="5543550" y="1390650"/>
            <a:ext cx="6496050" cy="4572000"/>
          </a:xfrm>
          <a:prstGeom prst="rect">
            <a:avLst/>
          </a:prstGeom>
        </p:spPr>
      </p:pic>
    </p:spTree>
    <p:extLst>
      <p:ext uri="{BB962C8B-B14F-4D97-AF65-F5344CB8AC3E}">
        <p14:creationId xmlns:p14="http://schemas.microsoft.com/office/powerpoint/2010/main" val="10625085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297348-57BD-4351-BC80-452E1AF45AC0}"/>
              </a:ext>
            </a:extLst>
          </p:cNvPr>
          <p:cNvSpPr>
            <a:spLocks noGrp="1"/>
          </p:cNvSpPr>
          <p:nvPr>
            <p:ph idx="1"/>
          </p:nvPr>
        </p:nvSpPr>
        <p:spPr>
          <a:xfrm>
            <a:off x="668595" y="1573162"/>
            <a:ext cx="4036755" cy="4758813"/>
          </a:xfrm>
        </p:spPr>
        <p:txBody>
          <a:bodyPr>
            <a:normAutofit/>
          </a:bodyPr>
          <a:lstStyle/>
          <a:p>
            <a:pPr marL="0" indent="0" algn="just">
              <a:buNone/>
            </a:pPr>
            <a:r>
              <a:rPr lang="en-US" sz="3600" i="1" dirty="0"/>
              <a:t>Step 6: </a:t>
            </a:r>
            <a:r>
              <a:rPr lang="en-US" sz="3600" dirty="0"/>
              <a:t>Enable or Turn on "File and printer sharing".</a:t>
            </a:r>
            <a:endParaRPr lang="en-PH" sz="3600" dirty="0"/>
          </a:p>
        </p:txBody>
      </p:sp>
      <p:pic>
        <p:nvPicPr>
          <p:cNvPr id="5" name="Picture 4">
            <a:extLst>
              <a:ext uri="{FF2B5EF4-FFF2-40B4-BE49-F238E27FC236}">
                <a16:creationId xmlns:a16="http://schemas.microsoft.com/office/drawing/2014/main" id="{0430031F-B047-498B-BBC2-3FFEDC195BBB}"/>
              </a:ext>
            </a:extLst>
          </p:cNvPr>
          <p:cNvPicPr>
            <a:picLocks noChangeAspect="1"/>
          </p:cNvPicPr>
          <p:nvPr/>
        </p:nvPicPr>
        <p:blipFill>
          <a:blip r:embed="rId3"/>
          <a:stretch>
            <a:fillRect/>
          </a:stretch>
        </p:blipFill>
        <p:spPr>
          <a:xfrm>
            <a:off x="5046405" y="1474225"/>
            <a:ext cx="6477000" cy="4857750"/>
          </a:xfrm>
          <a:prstGeom prst="rect">
            <a:avLst/>
          </a:prstGeom>
        </p:spPr>
      </p:pic>
      <p:sp>
        <p:nvSpPr>
          <p:cNvPr id="6" name="Title 1">
            <a:extLst>
              <a:ext uri="{FF2B5EF4-FFF2-40B4-BE49-F238E27FC236}">
                <a16:creationId xmlns:a16="http://schemas.microsoft.com/office/drawing/2014/main" id="{C47F5726-3A77-42B6-BBC5-583DBC679ECD}"/>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spTree>
    <p:extLst>
      <p:ext uri="{BB962C8B-B14F-4D97-AF65-F5344CB8AC3E}">
        <p14:creationId xmlns:p14="http://schemas.microsoft.com/office/powerpoint/2010/main" val="574697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38AA0-FD95-4D6E-B486-BFC40501181B}"/>
              </a:ext>
            </a:extLst>
          </p:cNvPr>
          <p:cNvSpPr>
            <a:spLocks noGrp="1"/>
          </p:cNvSpPr>
          <p:nvPr>
            <p:ph idx="1"/>
          </p:nvPr>
        </p:nvSpPr>
        <p:spPr>
          <a:xfrm>
            <a:off x="285750" y="1573162"/>
            <a:ext cx="4379655" cy="4758813"/>
          </a:xfrm>
        </p:spPr>
        <p:txBody>
          <a:bodyPr>
            <a:normAutofit/>
          </a:bodyPr>
          <a:lstStyle/>
          <a:p>
            <a:pPr marL="0" indent="0" algn="just">
              <a:buNone/>
            </a:pPr>
            <a:r>
              <a:rPr lang="en-US" sz="3600" i="1" dirty="0"/>
              <a:t>Step 7: </a:t>
            </a:r>
            <a:r>
              <a:rPr lang="en-US" sz="3600" dirty="0"/>
              <a:t>Toggle the password protection.</a:t>
            </a:r>
            <a:endParaRPr lang="en-PH" sz="3600" dirty="0"/>
          </a:p>
        </p:txBody>
      </p:sp>
      <p:sp>
        <p:nvSpPr>
          <p:cNvPr id="6" name="Title 1">
            <a:extLst>
              <a:ext uri="{FF2B5EF4-FFF2-40B4-BE49-F238E27FC236}">
                <a16:creationId xmlns:a16="http://schemas.microsoft.com/office/drawing/2014/main" id="{682F3E73-5494-4752-A25C-908831F64D05}"/>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8" name="Picture 7">
            <a:extLst>
              <a:ext uri="{FF2B5EF4-FFF2-40B4-BE49-F238E27FC236}">
                <a16:creationId xmlns:a16="http://schemas.microsoft.com/office/drawing/2014/main" id="{73BC61CD-D5FC-4F24-9585-BA5E16799732}"/>
              </a:ext>
            </a:extLst>
          </p:cNvPr>
          <p:cNvPicPr>
            <a:picLocks noChangeAspect="1"/>
          </p:cNvPicPr>
          <p:nvPr/>
        </p:nvPicPr>
        <p:blipFill>
          <a:blip r:embed="rId3"/>
          <a:stretch>
            <a:fillRect/>
          </a:stretch>
        </p:blipFill>
        <p:spPr>
          <a:xfrm>
            <a:off x="4665405" y="1307522"/>
            <a:ext cx="7240846" cy="5537301"/>
          </a:xfrm>
          <a:prstGeom prst="rect">
            <a:avLst/>
          </a:prstGeom>
        </p:spPr>
      </p:pic>
    </p:spTree>
    <p:extLst>
      <p:ext uri="{BB962C8B-B14F-4D97-AF65-F5344CB8AC3E}">
        <p14:creationId xmlns:p14="http://schemas.microsoft.com/office/powerpoint/2010/main" val="3502955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7406-DC8F-4470-AECC-E0A2437BB25A}"/>
              </a:ext>
            </a:extLst>
          </p:cNvPr>
          <p:cNvSpPr>
            <a:spLocks noGrp="1"/>
          </p:cNvSpPr>
          <p:nvPr>
            <p:ph type="title"/>
          </p:nvPr>
        </p:nvSpPr>
        <p:spPr/>
        <p:txBody>
          <a:bodyPr>
            <a:normAutofit/>
          </a:bodyPr>
          <a:lstStyle/>
          <a:p>
            <a:r>
              <a:rPr lang="en-PH" sz="5400" b="1" dirty="0">
                <a:ln>
                  <a:solidFill>
                    <a:schemeClr val="tx1"/>
                  </a:solidFill>
                </a:ln>
              </a:rPr>
              <a:t>Storage Area Network (SAN) </a:t>
            </a:r>
          </a:p>
        </p:txBody>
      </p:sp>
      <p:pic>
        <p:nvPicPr>
          <p:cNvPr id="10242" name="Picture 2" descr="Storage Area Network (san), स्टोरेज एरिया नेटवर्क in Noida , NEX G | ID:  8035175773">
            <a:extLst>
              <a:ext uri="{FF2B5EF4-FFF2-40B4-BE49-F238E27FC236}">
                <a16:creationId xmlns:a16="http://schemas.microsoft.com/office/drawing/2014/main" id="{10EC8D40-4490-4849-B691-F229767B1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65" y="1999301"/>
            <a:ext cx="5573618" cy="4050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6D4BA4-B188-A149-FC0D-F39B9BA8226E}"/>
              </a:ext>
            </a:extLst>
          </p:cNvPr>
          <p:cNvSpPr txBox="1"/>
          <p:nvPr/>
        </p:nvSpPr>
        <p:spPr>
          <a:xfrm>
            <a:off x="6145157" y="1524610"/>
            <a:ext cx="6128326" cy="4832092"/>
          </a:xfrm>
          <a:prstGeom prst="rect">
            <a:avLst/>
          </a:prstGeom>
          <a:noFill/>
        </p:spPr>
        <p:txBody>
          <a:bodyPr wrap="square">
            <a:spAutoFit/>
          </a:bodyPr>
          <a:lstStyle/>
          <a:p>
            <a:pPr marL="171450" indent="-171450">
              <a:buFontTx/>
              <a:buChar char="-"/>
            </a:pPr>
            <a:r>
              <a:rPr lang="en-US" sz="2800" dirty="0"/>
              <a:t>Is a high-speed sub network of shared storage devices, A storage device is a machine that contains nothing but a disk or disks for storing data.</a:t>
            </a:r>
          </a:p>
          <a:p>
            <a:pPr marL="171450" indent="-171450">
              <a:buFontTx/>
              <a:buChar char="-"/>
            </a:pPr>
            <a:endParaRPr lang="en-US" sz="2800" dirty="0"/>
          </a:p>
          <a:p>
            <a:pPr marL="171450" indent="-171450">
              <a:buFontTx/>
              <a:buChar char="-"/>
            </a:pPr>
            <a:r>
              <a:rPr lang="en-US" sz="2800" b="0" i="0" dirty="0">
                <a:solidFill>
                  <a:srgbClr val="4D5156"/>
                </a:solidFill>
                <a:effectLst/>
                <a:latin typeface="arial" panose="020B0604020202020204" pitchFamily="34" charset="0"/>
              </a:rPr>
              <a:t>A </a:t>
            </a:r>
            <a:r>
              <a:rPr lang="en-US" sz="2800" b="1" i="0" dirty="0">
                <a:solidFill>
                  <a:srgbClr val="5F6368"/>
                </a:solidFill>
                <a:effectLst/>
                <a:latin typeface="arial" panose="020B0604020202020204" pitchFamily="34" charset="0"/>
              </a:rPr>
              <a:t>Storage Area Network</a:t>
            </a:r>
            <a:r>
              <a:rPr lang="en-US" sz="2800" b="0" i="0" dirty="0">
                <a:solidFill>
                  <a:srgbClr val="4D5156"/>
                </a:solidFill>
                <a:effectLst/>
                <a:latin typeface="arial" panose="020B0604020202020204" pitchFamily="34" charset="0"/>
              </a:rPr>
              <a:t> is a </a:t>
            </a:r>
            <a:r>
              <a:rPr lang="en-US" sz="2800" b="1" i="0" dirty="0">
                <a:solidFill>
                  <a:srgbClr val="5F6368"/>
                </a:solidFill>
                <a:effectLst/>
                <a:latin typeface="arial" panose="020B0604020202020204" pitchFamily="34" charset="0"/>
              </a:rPr>
              <a:t>network</a:t>
            </a:r>
            <a:r>
              <a:rPr lang="en-US" sz="2800" b="0" i="0" dirty="0">
                <a:solidFill>
                  <a:srgbClr val="4D5156"/>
                </a:solidFill>
                <a:effectLst/>
                <a:latin typeface="arial" panose="020B0604020202020204" pitchFamily="34" charset="0"/>
              </a:rPr>
              <a:t> whose main </a:t>
            </a:r>
            <a:r>
              <a:rPr lang="en-US" sz="2800" b="1" i="0" dirty="0">
                <a:solidFill>
                  <a:srgbClr val="5F6368"/>
                </a:solidFill>
                <a:effectLst/>
                <a:latin typeface="arial" panose="020B0604020202020204" pitchFamily="34" charset="0"/>
              </a:rPr>
              <a:t>purpose</a:t>
            </a:r>
            <a:r>
              <a:rPr lang="en-US" sz="2800" b="0" i="0" dirty="0">
                <a:solidFill>
                  <a:srgbClr val="4D5156"/>
                </a:solidFill>
                <a:effectLst/>
                <a:latin typeface="arial" panose="020B0604020202020204" pitchFamily="34" charset="0"/>
              </a:rPr>
              <a:t> is to transfer data between </a:t>
            </a:r>
            <a:r>
              <a:rPr lang="en-US" sz="2800" b="1" i="0" dirty="0">
                <a:solidFill>
                  <a:srgbClr val="5F6368"/>
                </a:solidFill>
                <a:effectLst/>
                <a:latin typeface="arial" panose="020B0604020202020204" pitchFamily="34" charset="0"/>
              </a:rPr>
              <a:t>storage</a:t>
            </a:r>
            <a:r>
              <a:rPr lang="en-US" sz="2800" b="0" i="0" dirty="0">
                <a:solidFill>
                  <a:srgbClr val="4D5156"/>
                </a:solidFill>
                <a:effectLst/>
                <a:latin typeface="arial" panose="020B0604020202020204" pitchFamily="34" charset="0"/>
              </a:rPr>
              <a:t> devices and servers and among </a:t>
            </a:r>
            <a:r>
              <a:rPr lang="en-US" sz="2800" b="1" i="0" dirty="0">
                <a:solidFill>
                  <a:srgbClr val="5F6368"/>
                </a:solidFill>
                <a:effectLst/>
                <a:latin typeface="arial" panose="020B0604020202020204" pitchFamily="34" charset="0"/>
              </a:rPr>
              <a:t>storage</a:t>
            </a:r>
            <a:r>
              <a:rPr lang="en-US" sz="2800" b="0" i="0" dirty="0">
                <a:solidFill>
                  <a:srgbClr val="4D5156"/>
                </a:solidFill>
                <a:effectLst/>
                <a:latin typeface="arial" panose="020B0604020202020204" pitchFamily="34" charset="0"/>
              </a:rPr>
              <a:t> devices.</a:t>
            </a:r>
            <a:endParaRPr lang="en-PH" sz="2800" dirty="0"/>
          </a:p>
        </p:txBody>
      </p:sp>
    </p:spTree>
    <p:extLst>
      <p:ext uri="{BB962C8B-B14F-4D97-AF65-F5344CB8AC3E}">
        <p14:creationId xmlns:p14="http://schemas.microsoft.com/office/powerpoint/2010/main" val="764799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85003-0DF9-4C62-B2EE-B8DD6364AEA2}"/>
              </a:ext>
            </a:extLst>
          </p:cNvPr>
          <p:cNvSpPr>
            <a:spLocks noGrp="1"/>
          </p:cNvSpPr>
          <p:nvPr>
            <p:ph idx="1"/>
          </p:nvPr>
        </p:nvSpPr>
        <p:spPr>
          <a:xfrm>
            <a:off x="361951" y="1573162"/>
            <a:ext cx="4248150" cy="4758813"/>
          </a:xfrm>
        </p:spPr>
        <p:txBody>
          <a:bodyPr>
            <a:normAutofit/>
          </a:bodyPr>
          <a:lstStyle/>
          <a:p>
            <a:pPr marL="0" indent="0" algn="just">
              <a:buNone/>
            </a:pPr>
            <a:r>
              <a:rPr lang="en-US" sz="3600" i="1" dirty="0"/>
              <a:t>Step 8: </a:t>
            </a:r>
            <a:r>
              <a:rPr lang="en-US" sz="3600" dirty="0"/>
              <a:t>Share the printer. Now that file and printer sharing has been turned on, you will need to share the printer itself.</a:t>
            </a:r>
            <a:endParaRPr lang="en-PH" sz="3600" dirty="0"/>
          </a:p>
        </p:txBody>
      </p:sp>
      <p:sp>
        <p:nvSpPr>
          <p:cNvPr id="4" name="Title 1">
            <a:extLst>
              <a:ext uri="{FF2B5EF4-FFF2-40B4-BE49-F238E27FC236}">
                <a16:creationId xmlns:a16="http://schemas.microsoft.com/office/drawing/2014/main" id="{97857D31-4B99-45F5-8077-051221A204D6}"/>
              </a:ext>
            </a:extLst>
          </p:cNvPr>
          <p:cNvSpPr>
            <a:spLocks noGrp="1"/>
          </p:cNvSpPr>
          <p:nvPr>
            <p:ph type="title"/>
          </p:nvPr>
        </p:nvSpPr>
        <p:spPr>
          <a:xfrm>
            <a:off x="0" y="171299"/>
            <a:ext cx="12039600" cy="1018035"/>
          </a:xfrm>
        </p:spPr>
        <p:txBody>
          <a:bodyPr>
            <a:noAutofit/>
          </a:bodyPr>
          <a:lstStyle/>
          <a:p>
            <a:r>
              <a:rPr lang="en-PH" sz="5400" b="1" dirty="0">
                <a:ln>
                  <a:solidFill>
                    <a:sysClr val="windowText" lastClr="000000"/>
                  </a:solidFill>
                </a:ln>
              </a:rPr>
              <a:t>Printer Sharing </a:t>
            </a:r>
          </a:p>
        </p:txBody>
      </p:sp>
      <p:pic>
        <p:nvPicPr>
          <p:cNvPr id="6" name="Picture 5">
            <a:extLst>
              <a:ext uri="{FF2B5EF4-FFF2-40B4-BE49-F238E27FC236}">
                <a16:creationId xmlns:a16="http://schemas.microsoft.com/office/drawing/2014/main" id="{7D555BA0-A37F-4D28-896F-34940D9B68D1}"/>
              </a:ext>
            </a:extLst>
          </p:cNvPr>
          <p:cNvPicPr>
            <a:picLocks noChangeAspect="1"/>
          </p:cNvPicPr>
          <p:nvPr/>
        </p:nvPicPr>
        <p:blipFill>
          <a:blip r:embed="rId3"/>
          <a:stretch>
            <a:fillRect/>
          </a:stretch>
        </p:blipFill>
        <p:spPr>
          <a:xfrm>
            <a:off x="4733926" y="1357622"/>
            <a:ext cx="7400925" cy="5329079"/>
          </a:xfrm>
          <a:prstGeom prst="rect">
            <a:avLst/>
          </a:prstGeom>
        </p:spPr>
      </p:pic>
    </p:spTree>
    <p:extLst>
      <p:ext uri="{BB962C8B-B14F-4D97-AF65-F5344CB8AC3E}">
        <p14:creationId xmlns:p14="http://schemas.microsoft.com/office/powerpoint/2010/main" val="1228757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EA5055-89DF-4306-B9B2-0743AB609E08}"/>
              </a:ext>
            </a:extLst>
          </p:cNvPr>
          <p:cNvSpPr>
            <a:spLocks noGrp="1"/>
          </p:cNvSpPr>
          <p:nvPr>
            <p:ph idx="1"/>
          </p:nvPr>
        </p:nvSpPr>
        <p:spPr>
          <a:xfrm>
            <a:off x="152401" y="1573162"/>
            <a:ext cx="4571999" cy="4758813"/>
          </a:xfrm>
        </p:spPr>
        <p:txBody>
          <a:bodyPr>
            <a:normAutofit lnSpcReduction="10000"/>
          </a:bodyPr>
          <a:lstStyle/>
          <a:p>
            <a:pPr marL="0" indent="0" algn="just">
              <a:buNone/>
            </a:pPr>
            <a:r>
              <a:rPr lang="en-US" sz="3600" i="1" dirty="0"/>
              <a:t>Step 1: </a:t>
            </a:r>
            <a:r>
              <a:rPr lang="en-US" sz="3600" dirty="0"/>
              <a:t>Add a network printer in Windows Vista, 7, and 8. Open the Control Panel and select "Devices and Printers". Click the "Add a printer" button at the top of the window.</a:t>
            </a:r>
            <a:endParaRPr lang="en-PH" sz="3600" dirty="0"/>
          </a:p>
        </p:txBody>
      </p:sp>
      <p:sp>
        <p:nvSpPr>
          <p:cNvPr id="4" name="Title 1">
            <a:extLst>
              <a:ext uri="{FF2B5EF4-FFF2-40B4-BE49-F238E27FC236}">
                <a16:creationId xmlns:a16="http://schemas.microsoft.com/office/drawing/2014/main" id="{E75271F2-7881-475F-B5B4-F4937D9C255F}"/>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Connecting to a Shared Printer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FBD11A33-115D-4E9D-BCFB-244D37CB3599}"/>
              </a:ext>
            </a:extLst>
          </p:cNvPr>
          <p:cNvPicPr>
            <a:picLocks noChangeAspect="1"/>
          </p:cNvPicPr>
          <p:nvPr/>
        </p:nvPicPr>
        <p:blipFill>
          <a:blip r:embed="rId3"/>
          <a:stretch>
            <a:fillRect/>
          </a:stretch>
        </p:blipFill>
        <p:spPr>
          <a:xfrm>
            <a:off x="4724400" y="1432437"/>
            <a:ext cx="7315201" cy="4758813"/>
          </a:xfrm>
          <a:prstGeom prst="rect">
            <a:avLst/>
          </a:prstGeom>
        </p:spPr>
      </p:pic>
    </p:spTree>
    <p:extLst>
      <p:ext uri="{BB962C8B-B14F-4D97-AF65-F5344CB8AC3E}">
        <p14:creationId xmlns:p14="http://schemas.microsoft.com/office/powerpoint/2010/main" val="5650362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8D78D5-2FF9-4EC8-A8BB-5554BF324021}"/>
              </a:ext>
            </a:extLst>
          </p:cNvPr>
          <p:cNvSpPr>
            <a:spLocks noGrp="1"/>
          </p:cNvSpPr>
          <p:nvPr>
            <p:ph idx="1"/>
          </p:nvPr>
        </p:nvSpPr>
        <p:spPr>
          <a:xfrm>
            <a:off x="342901" y="1573162"/>
            <a:ext cx="4610100" cy="4758813"/>
          </a:xfrm>
        </p:spPr>
        <p:txBody>
          <a:bodyPr>
            <a:noAutofit/>
          </a:bodyPr>
          <a:lstStyle/>
          <a:p>
            <a:pPr marL="0" indent="0" algn="just">
              <a:buNone/>
            </a:pPr>
            <a:r>
              <a:rPr lang="en-US" sz="3600" i="1" dirty="0"/>
              <a:t>Step 2:</a:t>
            </a:r>
            <a:r>
              <a:rPr lang="en-US" sz="3600" dirty="0"/>
              <a:t> Add a network printer in Windows XP. Open the Control Panel and select Printers and Faxes. Look for the "Printer Tasks" section and click the "Add a printer" option. </a:t>
            </a:r>
            <a:endParaRPr lang="en-PH" sz="3600" dirty="0"/>
          </a:p>
        </p:txBody>
      </p:sp>
      <p:pic>
        <p:nvPicPr>
          <p:cNvPr id="5" name="Picture 4">
            <a:extLst>
              <a:ext uri="{FF2B5EF4-FFF2-40B4-BE49-F238E27FC236}">
                <a16:creationId xmlns:a16="http://schemas.microsoft.com/office/drawing/2014/main" id="{0C289F12-D563-425B-94DF-A7EBD2F89C0D}"/>
              </a:ext>
            </a:extLst>
          </p:cNvPr>
          <p:cNvPicPr>
            <a:picLocks noChangeAspect="1"/>
          </p:cNvPicPr>
          <p:nvPr/>
        </p:nvPicPr>
        <p:blipFill>
          <a:blip r:embed="rId3"/>
          <a:stretch>
            <a:fillRect/>
          </a:stretch>
        </p:blipFill>
        <p:spPr>
          <a:xfrm>
            <a:off x="5105400" y="1385887"/>
            <a:ext cx="6877050" cy="5009686"/>
          </a:xfrm>
          <a:prstGeom prst="rect">
            <a:avLst/>
          </a:prstGeom>
        </p:spPr>
      </p:pic>
      <p:sp>
        <p:nvSpPr>
          <p:cNvPr id="6" name="Title 1">
            <a:extLst>
              <a:ext uri="{FF2B5EF4-FFF2-40B4-BE49-F238E27FC236}">
                <a16:creationId xmlns:a16="http://schemas.microsoft.com/office/drawing/2014/main" id="{C17F2505-8BEB-47CA-B481-9FE5E6317A4E}"/>
              </a:ext>
            </a:extLst>
          </p:cNvPr>
          <p:cNvSpPr>
            <a:spLocks noGrp="1"/>
          </p:cNvSpPr>
          <p:nvPr>
            <p:ph type="title"/>
          </p:nvPr>
        </p:nvSpPr>
        <p:spPr>
          <a:xfrm>
            <a:off x="0" y="171299"/>
            <a:ext cx="12039600" cy="1018035"/>
          </a:xfrm>
        </p:spPr>
        <p:txBody>
          <a:bodyPr>
            <a:noAutofit/>
          </a:bodyPr>
          <a:lstStyle/>
          <a:p>
            <a:r>
              <a:rPr lang="en-US" sz="5400" b="1" dirty="0">
                <a:ln>
                  <a:solidFill>
                    <a:sysClr val="windowText" lastClr="000000"/>
                  </a:solidFill>
                </a:ln>
              </a:rPr>
              <a:t>Connecting to a Shared Printer </a:t>
            </a:r>
            <a:endParaRPr lang="en-PH" sz="5400" b="1" dirty="0">
              <a:ln>
                <a:solidFill>
                  <a:sysClr val="windowText" lastClr="000000"/>
                </a:solidFill>
              </a:ln>
            </a:endParaRPr>
          </a:p>
        </p:txBody>
      </p:sp>
    </p:spTree>
    <p:extLst>
      <p:ext uri="{BB962C8B-B14F-4D97-AF65-F5344CB8AC3E}">
        <p14:creationId xmlns:p14="http://schemas.microsoft.com/office/powerpoint/2010/main" val="2642185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6340-5968-4E7D-BFF9-A090F4C27802}"/>
              </a:ext>
            </a:extLst>
          </p:cNvPr>
          <p:cNvSpPr>
            <a:spLocks noGrp="1"/>
          </p:cNvSpPr>
          <p:nvPr>
            <p:ph type="title"/>
          </p:nvPr>
        </p:nvSpPr>
        <p:spPr/>
        <p:txBody>
          <a:bodyPr>
            <a:noAutofit/>
          </a:bodyPr>
          <a:lstStyle/>
          <a:p>
            <a:r>
              <a:rPr lang="en-PH" sz="5400" b="1" dirty="0">
                <a:ln>
                  <a:solidFill>
                    <a:sysClr val="windowText" lastClr="000000"/>
                  </a:solidFill>
                </a:ln>
              </a:rPr>
              <a:t>Client wireless device configuration </a:t>
            </a:r>
          </a:p>
        </p:txBody>
      </p:sp>
      <p:sp>
        <p:nvSpPr>
          <p:cNvPr id="3" name="Content Placeholder 2">
            <a:extLst>
              <a:ext uri="{FF2B5EF4-FFF2-40B4-BE49-F238E27FC236}">
                <a16:creationId xmlns:a16="http://schemas.microsoft.com/office/drawing/2014/main" id="{EF59AA72-9772-4EBC-A5A0-FAEB73304B64}"/>
              </a:ext>
            </a:extLst>
          </p:cNvPr>
          <p:cNvSpPr>
            <a:spLocks noGrp="1"/>
          </p:cNvSpPr>
          <p:nvPr>
            <p:ph idx="1"/>
          </p:nvPr>
        </p:nvSpPr>
        <p:spPr/>
        <p:txBody>
          <a:bodyPr>
            <a:normAutofit/>
          </a:bodyPr>
          <a:lstStyle/>
          <a:p>
            <a:pPr marL="0" indent="0" algn="just">
              <a:buNone/>
            </a:pPr>
            <a:r>
              <a:rPr lang="en-US" sz="3600" i="1" dirty="0"/>
              <a:t>What is Wireless Network?</a:t>
            </a:r>
          </a:p>
          <a:p>
            <a:pPr marL="0" indent="0" algn="just">
              <a:buNone/>
            </a:pPr>
            <a:r>
              <a:rPr lang="en-US" sz="3600" dirty="0"/>
              <a:t>	Wireless networks are computer networks that are not connected by cables of any kind. The use of a wireless network enables enterprises to avoid the costly process of introducing cables into buildings or as a connection between different equipment locations.</a:t>
            </a:r>
            <a:endParaRPr lang="en-PH" sz="3600" dirty="0"/>
          </a:p>
        </p:txBody>
      </p:sp>
    </p:spTree>
    <p:extLst>
      <p:ext uri="{BB962C8B-B14F-4D97-AF65-F5344CB8AC3E}">
        <p14:creationId xmlns:p14="http://schemas.microsoft.com/office/powerpoint/2010/main" val="2293853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3AC669-D46E-483D-B9F3-2DDA5347403B}"/>
              </a:ext>
            </a:extLst>
          </p:cNvPr>
          <p:cNvSpPr>
            <a:spLocks noGrp="1"/>
          </p:cNvSpPr>
          <p:nvPr>
            <p:ph idx="1"/>
          </p:nvPr>
        </p:nvSpPr>
        <p:spPr>
          <a:xfrm>
            <a:off x="266701" y="1573162"/>
            <a:ext cx="6515100" cy="4758813"/>
          </a:xfrm>
        </p:spPr>
        <p:txBody>
          <a:bodyPr>
            <a:normAutofit/>
          </a:bodyPr>
          <a:lstStyle/>
          <a:p>
            <a:pPr marL="0" indent="0" algn="just">
              <a:buNone/>
            </a:pPr>
            <a:r>
              <a:rPr lang="en-US" sz="3600" i="1" dirty="0"/>
              <a:t>Wireless Router</a:t>
            </a:r>
          </a:p>
          <a:p>
            <a:pPr marL="0" indent="0" algn="just">
              <a:buNone/>
            </a:pPr>
            <a:r>
              <a:rPr lang="en-US" sz="3600" dirty="0"/>
              <a:t>	A wireless router is a device that performs the functions of a router and also includes the functions of a wireless access point. It is used to provide access to the Internet or a private computer network. </a:t>
            </a:r>
            <a:endParaRPr lang="en-PH" sz="3600" dirty="0"/>
          </a:p>
        </p:txBody>
      </p:sp>
      <p:sp>
        <p:nvSpPr>
          <p:cNvPr id="4" name="Title 1">
            <a:extLst>
              <a:ext uri="{FF2B5EF4-FFF2-40B4-BE49-F238E27FC236}">
                <a16:creationId xmlns:a16="http://schemas.microsoft.com/office/drawing/2014/main" id="{0EB503FE-3E9B-4408-84FA-9BCE866259B8}"/>
              </a:ext>
            </a:extLst>
          </p:cNvPr>
          <p:cNvSpPr>
            <a:spLocks noGrp="1"/>
          </p:cNvSpPr>
          <p:nvPr>
            <p:ph type="title"/>
          </p:nvPr>
        </p:nvSpPr>
        <p:spPr>
          <a:xfrm>
            <a:off x="639092" y="171299"/>
            <a:ext cx="11012131" cy="1018035"/>
          </a:xfrm>
        </p:spPr>
        <p:txBody>
          <a:bodyPr>
            <a:noAutofit/>
          </a:bodyPr>
          <a:lstStyle/>
          <a:p>
            <a:r>
              <a:rPr lang="en-PH" sz="5400" b="1" dirty="0">
                <a:ln>
                  <a:solidFill>
                    <a:sysClr val="windowText" lastClr="000000"/>
                  </a:solidFill>
                </a:ln>
              </a:rPr>
              <a:t>Client wireless device configuration </a:t>
            </a:r>
          </a:p>
        </p:txBody>
      </p:sp>
      <p:pic>
        <p:nvPicPr>
          <p:cNvPr id="11266" name="Picture 2" descr="Mi Global Home">
            <a:extLst>
              <a:ext uri="{FF2B5EF4-FFF2-40B4-BE49-F238E27FC236}">
                <a16:creationId xmlns:a16="http://schemas.microsoft.com/office/drawing/2014/main" id="{05F2775F-FCC8-45C1-A450-A69F7227F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270639"/>
            <a:ext cx="3657600" cy="541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5305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3AE1-4329-48ED-A627-22C148D439C2}"/>
              </a:ext>
            </a:extLst>
          </p:cNvPr>
          <p:cNvSpPr>
            <a:spLocks noGrp="1"/>
          </p:cNvSpPr>
          <p:nvPr>
            <p:ph type="title"/>
          </p:nvPr>
        </p:nvSpPr>
        <p:spPr/>
        <p:txBody>
          <a:bodyPr>
            <a:normAutofit/>
          </a:bodyPr>
          <a:lstStyle/>
          <a:p>
            <a:r>
              <a:rPr lang="en-US" sz="5400" b="1" dirty="0">
                <a:ln>
                  <a:solidFill>
                    <a:sysClr val="windowText" lastClr="000000"/>
                  </a:solidFill>
                </a:ln>
              </a:rPr>
              <a:t>Wireless Router</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C8499391-91F1-4AB2-9F9E-C2368B53B515}"/>
              </a:ext>
            </a:extLst>
          </p:cNvPr>
          <p:cNvSpPr>
            <a:spLocks noGrp="1"/>
          </p:cNvSpPr>
          <p:nvPr>
            <p:ph idx="1"/>
          </p:nvPr>
        </p:nvSpPr>
        <p:spPr>
          <a:xfrm>
            <a:off x="458122" y="1427417"/>
            <a:ext cx="11275755" cy="827138"/>
          </a:xfrm>
        </p:spPr>
        <p:txBody>
          <a:bodyPr>
            <a:normAutofit/>
          </a:bodyPr>
          <a:lstStyle/>
          <a:p>
            <a:pPr marL="0" indent="0" algn="ctr">
              <a:buNone/>
            </a:pPr>
            <a:r>
              <a:rPr lang="en-US" sz="3600" dirty="0"/>
              <a:t>Basic Configuration of Wireless Device SSID and Security.</a:t>
            </a:r>
            <a:endParaRPr lang="en-PH" sz="3600" dirty="0"/>
          </a:p>
        </p:txBody>
      </p:sp>
      <p:pic>
        <p:nvPicPr>
          <p:cNvPr id="5" name="Picture 4">
            <a:extLst>
              <a:ext uri="{FF2B5EF4-FFF2-40B4-BE49-F238E27FC236}">
                <a16:creationId xmlns:a16="http://schemas.microsoft.com/office/drawing/2014/main" id="{0D7EB46D-0551-43FE-8FEB-88BADA614235}"/>
              </a:ext>
            </a:extLst>
          </p:cNvPr>
          <p:cNvPicPr>
            <a:picLocks noChangeAspect="1"/>
          </p:cNvPicPr>
          <p:nvPr/>
        </p:nvPicPr>
        <p:blipFill>
          <a:blip r:embed="rId3"/>
          <a:stretch>
            <a:fillRect/>
          </a:stretch>
        </p:blipFill>
        <p:spPr>
          <a:xfrm>
            <a:off x="2770314" y="2492639"/>
            <a:ext cx="7072313" cy="4365361"/>
          </a:xfrm>
          <a:prstGeom prst="rect">
            <a:avLst/>
          </a:prstGeom>
        </p:spPr>
      </p:pic>
    </p:spTree>
    <p:extLst>
      <p:ext uri="{BB962C8B-B14F-4D97-AF65-F5344CB8AC3E}">
        <p14:creationId xmlns:p14="http://schemas.microsoft.com/office/powerpoint/2010/main" val="12707709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86755F-9F11-48D4-A815-37F8E4C102EE}"/>
              </a:ext>
            </a:extLst>
          </p:cNvPr>
          <p:cNvSpPr>
            <a:spLocks noGrp="1"/>
          </p:cNvSpPr>
          <p:nvPr>
            <p:ph idx="1"/>
          </p:nvPr>
        </p:nvSpPr>
        <p:spPr>
          <a:xfrm>
            <a:off x="761077" y="2224039"/>
            <a:ext cx="10972800" cy="4758813"/>
          </a:xfrm>
        </p:spPr>
        <p:txBody>
          <a:bodyPr>
            <a:normAutofit/>
          </a:bodyPr>
          <a:lstStyle/>
          <a:p>
            <a:pPr>
              <a:buFont typeface="Wingdings" panose="05000000000000000000" pitchFamily="2" charset="2"/>
              <a:buChar char="§"/>
            </a:pPr>
            <a:r>
              <a:rPr lang="en-US" sz="3600" dirty="0"/>
              <a:t>Check the connection</a:t>
            </a:r>
          </a:p>
          <a:p>
            <a:pPr lvl="1">
              <a:buFont typeface="Wingdings" panose="05000000000000000000" pitchFamily="2" charset="2"/>
              <a:buChar char="§"/>
            </a:pPr>
            <a:r>
              <a:rPr lang="en-US" sz="3600" dirty="0"/>
              <a:t>On the desktop of your Computer</a:t>
            </a:r>
          </a:p>
          <a:p>
            <a:pPr lvl="2">
              <a:buFont typeface="Wingdings" panose="05000000000000000000" pitchFamily="2" charset="2"/>
              <a:buChar char="§"/>
            </a:pPr>
            <a:r>
              <a:rPr lang="en-US" sz="3600" dirty="0"/>
              <a:t>Network tray – next – open Network Sharing</a:t>
            </a:r>
          </a:p>
          <a:p>
            <a:pPr marL="990600" lvl="2" indent="-361950">
              <a:buFont typeface="Wingdings" panose="05000000000000000000" pitchFamily="2" charset="2"/>
              <a:buChar char="§"/>
            </a:pPr>
            <a:r>
              <a:rPr lang="en-US" sz="3600" dirty="0"/>
              <a:t>On the Start Menu – Control Panel – Network &amp; Internet</a:t>
            </a:r>
          </a:p>
          <a:p>
            <a:pPr marL="1600185" lvl="3" indent="-361950">
              <a:buFont typeface="Wingdings" panose="05000000000000000000" pitchFamily="2" charset="2"/>
              <a:buChar char="§"/>
            </a:pPr>
            <a:r>
              <a:rPr lang="en-US" sz="3600" dirty="0"/>
              <a:t> Network and Sharing Center </a:t>
            </a:r>
            <a:endParaRPr lang="en-PH" sz="3600" dirty="0"/>
          </a:p>
        </p:txBody>
      </p:sp>
      <p:sp>
        <p:nvSpPr>
          <p:cNvPr id="4" name="Content Placeholder 2">
            <a:extLst>
              <a:ext uri="{FF2B5EF4-FFF2-40B4-BE49-F238E27FC236}">
                <a16:creationId xmlns:a16="http://schemas.microsoft.com/office/drawing/2014/main" id="{EFFD9296-C1CB-446B-9C3E-C3F936112FEF}"/>
              </a:ext>
            </a:extLst>
          </p:cNvPr>
          <p:cNvSpPr txBox="1">
            <a:spLocks/>
          </p:cNvSpPr>
          <p:nvPr/>
        </p:nvSpPr>
        <p:spPr>
          <a:xfrm>
            <a:off x="458122" y="1427417"/>
            <a:ext cx="11275755" cy="827138"/>
          </a:xfrm>
          <a:prstGeom prst="rect">
            <a:avLst/>
          </a:prstGeom>
        </p:spPr>
        <p:txBody>
          <a:bodyPr vert="horz" lIns="91440" tIns="45720" rIns="91440" bIns="45720" rtlCol="0">
            <a:normAutofit/>
          </a:bodyPr>
          <a:lstStyle>
            <a:lvl1pPr marL="457189" indent="-457189"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Font typeface="Arial" pitchFamily="34" charset="0"/>
              <a:buNone/>
            </a:pPr>
            <a:r>
              <a:rPr lang="en-US" sz="3600" dirty="0"/>
              <a:t>Basic Configuration of Wireless Device SSID and Security.</a:t>
            </a:r>
            <a:endParaRPr lang="en-PH" sz="3600" dirty="0"/>
          </a:p>
        </p:txBody>
      </p:sp>
    </p:spTree>
    <p:extLst>
      <p:ext uri="{BB962C8B-B14F-4D97-AF65-F5344CB8AC3E}">
        <p14:creationId xmlns:p14="http://schemas.microsoft.com/office/powerpoint/2010/main" val="314494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49B79C-53AC-46CC-B5CA-8D94D68959F3}"/>
              </a:ext>
            </a:extLst>
          </p:cNvPr>
          <p:cNvPicPr>
            <a:picLocks noChangeAspect="1"/>
          </p:cNvPicPr>
          <p:nvPr/>
        </p:nvPicPr>
        <p:blipFill>
          <a:blip r:embed="rId2"/>
          <a:stretch>
            <a:fillRect/>
          </a:stretch>
        </p:blipFill>
        <p:spPr>
          <a:xfrm>
            <a:off x="1361895" y="1343024"/>
            <a:ext cx="9468210" cy="5324476"/>
          </a:xfrm>
          <a:prstGeom prst="rect">
            <a:avLst/>
          </a:prstGeom>
        </p:spPr>
      </p:pic>
      <p:sp>
        <p:nvSpPr>
          <p:cNvPr id="10" name="Title 1">
            <a:extLst>
              <a:ext uri="{FF2B5EF4-FFF2-40B4-BE49-F238E27FC236}">
                <a16:creationId xmlns:a16="http://schemas.microsoft.com/office/drawing/2014/main" id="{34FDC92C-26FF-49B0-996B-E81D850635BB}"/>
              </a:ext>
            </a:extLst>
          </p:cNvPr>
          <p:cNvSpPr>
            <a:spLocks noGrp="1"/>
          </p:cNvSpPr>
          <p:nvPr>
            <p:ph type="title"/>
          </p:nvPr>
        </p:nvSpPr>
        <p:spPr>
          <a:xfrm>
            <a:off x="639092" y="171299"/>
            <a:ext cx="11012131" cy="1018035"/>
          </a:xfrm>
        </p:spPr>
        <p:txBody>
          <a:bodyPr>
            <a:normAutofit/>
          </a:bodyPr>
          <a:lstStyle/>
          <a:p>
            <a:pPr marL="0" indent="0" algn="ctr">
              <a:buFont typeface="Arial" pitchFamily="34" charset="0"/>
              <a:buNone/>
            </a:pPr>
            <a:r>
              <a:rPr lang="en-US" sz="3600" b="1" dirty="0">
                <a:ln>
                  <a:solidFill>
                    <a:sysClr val="windowText" lastClr="000000"/>
                  </a:solidFill>
                </a:ln>
              </a:rPr>
              <a:t>Basic Configuration of Wireless Device SSID and Security.</a:t>
            </a:r>
            <a:endParaRPr lang="en-PH" sz="3600" b="1" dirty="0">
              <a:ln>
                <a:solidFill>
                  <a:sysClr val="windowText" lastClr="000000"/>
                </a:solidFill>
              </a:ln>
            </a:endParaRPr>
          </a:p>
        </p:txBody>
      </p:sp>
    </p:spTree>
    <p:extLst>
      <p:ext uri="{BB962C8B-B14F-4D97-AF65-F5344CB8AC3E}">
        <p14:creationId xmlns:p14="http://schemas.microsoft.com/office/powerpoint/2010/main" val="4931607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6B1B3-CACE-463B-AF04-210616B4A052}"/>
              </a:ext>
            </a:extLst>
          </p:cNvPr>
          <p:cNvSpPr>
            <a:spLocks noGrp="1"/>
          </p:cNvSpPr>
          <p:nvPr>
            <p:ph idx="1"/>
          </p:nvPr>
        </p:nvSpPr>
        <p:spPr>
          <a:xfrm>
            <a:off x="325695" y="1573162"/>
            <a:ext cx="6094155" cy="4758813"/>
          </a:xfrm>
        </p:spPr>
        <p:txBody>
          <a:bodyPr>
            <a:normAutofit/>
          </a:bodyPr>
          <a:lstStyle/>
          <a:p>
            <a:pPr marL="0" indent="0" algn="just">
              <a:buNone/>
            </a:pPr>
            <a:r>
              <a:rPr lang="en-US" sz="3600" dirty="0"/>
              <a:t>	Click the Details button to view more information about the connection.</a:t>
            </a:r>
            <a:endParaRPr lang="en-PH" sz="3600" dirty="0"/>
          </a:p>
        </p:txBody>
      </p:sp>
      <p:sp>
        <p:nvSpPr>
          <p:cNvPr id="4" name="Title 1">
            <a:extLst>
              <a:ext uri="{FF2B5EF4-FFF2-40B4-BE49-F238E27FC236}">
                <a16:creationId xmlns:a16="http://schemas.microsoft.com/office/drawing/2014/main" id="{65C20E13-0F2D-4872-ABD0-2A9CE3A64D90}"/>
              </a:ext>
            </a:extLst>
          </p:cNvPr>
          <p:cNvSpPr>
            <a:spLocks noGrp="1"/>
          </p:cNvSpPr>
          <p:nvPr>
            <p:ph type="title"/>
          </p:nvPr>
        </p:nvSpPr>
        <p:spPr>
          <a:xfrm>
            <a:off x="639092" y="171299"/>
            <a:ext cx="11012131" cy="1018035"/>
          </a:xfrm>
        </p:spPr>
        <p:txBody>
          <a:bodyPr>
            <a:normAutofit/>
          </a:bodyPr>
          <a:lstStyle/>
          <a:p>
            <a:pPr marL="0" indent="0" algn="ctr">
              <a:buFont typeface="Arial" pitchFamily="34" charset="0"/>
              <a:buNone/>
            </a:pPr>
            <a:r>
              <a:rPr lang="en-US" sz="3600" b="1" dirty="0">
                <a:ln>
                  <a:solidFill>
                    <a:sysClr val="windowText" lastClr="000000"/>
                  </a:solidFill>
                </a:ln>
              </a:rPr>
              <a:t>Basic Configuration of Wireless Device SSID and Security.</a:t>
            </a:r>
            <a:endParaRPr lang="en-PH" sz="3600" b="1" dirty="0">
              <a:ln>
                <a:solidFill>
                  <a:sysClr val="windowText" lastClr="000000"/>
                </a:solidFill>
              </a:ln>
            </a:endParaRPr>
          </a:p>
        </p:txBody>
      </p:sp>
      <p:pic>
        <p:nvPicPr>
          <p:cNvPr id="6" name="Picture 5">
            <a:extLst>
              <a:ext uri="{FF2B5EF4-FFF2-40B4-BE49-F238E27FC236}">
                <a16:creationId xmlns:a16="http://schemas.microsoft.com/office/drawing/2014/main" id="{6608EB0A-CE0E-4444-A92E-0A56AFB34BCB}"/>
              </a:ext>
            </a:extLst>
          </p:cNvPr>
          <p:cNvPicPr>
            <a:picLocks noChangeAspect="1"/>
          </p:cNvPicPr>
          <p:nvPr/>
        </p:nvPicPr>
        <p:blipFill>
          <a:blip r:embed="rId2"/>
          <a:stretch>
            <a:fillRect/>
          </a:stretch>
        </p:blipFill>
        <p:spPr>
          <a:xfrm>
            <a:off x="6691312" y="1247926"/>
            <a:ext cx="5174993" cy="5438775"/>
          </a:xfrm>
          <a:prstGeom prst="rect">
            <a:avLst/>
          </a:prstGeom>
        </p:spPr>
      </p:pic>
    </p:spTree>
    <p:extLst>
      <p:ext uri="{BB962C8B-B14F-4D97-AF65-F5344CB8AC3E}">
        <p14:creationId xmlns:p14="http://schemas.microsoft.com/office/powerpoint/2010/main" val="9450854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7FD69-F6C7-4973-845C-CC4BC0E58805}"/>
              </a:ext>
            </a:extLst>
          </p:cNvPr>
          <p:cNvSpPr>
            <a:spLocks noGrp="1"/>
          </p:cNvSpPr>
          <p:nvPr>
            <p:ph idx="1"/>
          </p:nvPr>
        </p:nvSpPr>
        <p:spPr>
          <a:xfrm>
            <a:off x="668595" y="1573162"/>
            <a:ext cx="5617905" cy="4758813"/>
          </a:xfrm>
        </p:spPr>
        <p:txBody>
          <a:bodyPr>
            <a:normAutofit/>
          </a:bodyPr>
          <a:lstStyle/>
          <a:p>
            <a:pPr marL="0" indent="0" algn="just">
              <a:buNone/>
            </a:pPr>
            <a:r>
              <a:rPr lang="en-US" sz="3600" dirty="0"/>
              <a:t>	Look for the IPv4 Default Gateway IP address in the details window. Plug this IP address into your web browser’s address bar. </a:t>
            </a:r>
            <a:endParaRPr lang="en-PH" sz="3600" dirty="0"/>
          </a:p>
        </p:txBody>
      </p:sp>
      <p:sp>
        <p:nvSpPr>
          <p:cNvPr id="4" name="Title 1">
            <a:extLst>
              <a:ext uri="{FF2B5EF4-FFF2-40B4-BE49-F238E27FC236}">
                <a16:creationId xmlns:a16="http://schemas.microsoft.com/office/drawing/2014/main" id="{382A4894-7900-425A-8AE7-3A20B916FD49}"/>
              </a:ext>
            </a:extLst>
          </p:cNvPr>
          <p:cNvSpPr>
            <a:spLocks noGrp="1"/>
          </p:cNvSpPr>
          <p:nvPr>
            <p:ph type="title"/>
          </p:nvPr>
        </p:nvSpPr>
        <p:spPr>
          <a:xfrm>
            <a:off x="639092" y="171299"/>
            <a:ext cx="11012131" cy="1018035"/>
          </a:xfrm>
        </p:spPr>
        <p:txBody>
          <a:bodyPr>
            <a:normAutofit/>
          </a:bodyPr>
          <a:lstStyle/>
          <a:p>
            <a:pPr marL="0" indent="0" algn="ctr">
              <a:buFont typeface="Arial" pitchFamily="34" charset="0"/>
              <a:buNone/>
            </a:pPr>
            <a:r>
              <a:rPr lang="en-US" sz="3600" b="1" dirty="0">
                <a:ln>
                  <a:solidFill>
                    <a:sysClr val="windowText" lastClr="000000"/>
                  </a:solidFill>
                </a:ln>
              </a:rPr>
              <a:t>Basic Configuration of Wireless Device SSID and Security.</a:t>
            </a:r>
            <a:endParaRPr lang="en-PH" sz="3600" b="1" dirty="0">
              <a:ln>
                <a:solidFill>
                  <a:sysClr val="windowText" lastClr="000000"/>
                </a:solidFill>
              </a:ln>
            </a:endParaRPr>
          </a:p>
        </p:txBody>
      </p:sp>
      <p:pic>
        <p:nvPicPr>
          <p:cNvPr id="6" name="Picture 5">
            <a:extLst>
              <a:ext uri="{FF2B5EF4-FFF2-40B4-BE49-F238E27FC236}">
                <a16:creationId xmlns:a16="http://schemas.microsoft.com/office/drawing/2014/main" id="{3C81C4E5-5C14-47D5-8922-734C7B126F34}"/>
              </a:ext>
            </a:extLst>
          </p:cNvPr>
          <p:cNvPicPr>
            <a:picLocks noChangeAspect="1"/>
          </p:cNvPicPr>
          <p:nvPr/>
        </p:nvPicPr>
        <p:blipFill>
          <a:blip r:embed="rId2"/>
          <a:stretch>
            <a:fillRect/>
          </a:stretch>
        </p:blipFill>
        <p:spPr>
          <a:xfrm>
            <a:off x="6515100" y="1276501"/>
            <a:ext cx="5286375" cy="5410200"/>
          </a:xfrm>
          <a:prstGeom prst="rect">
            <a:avLst/>
          </a:prstGeom>
        </p:spPr>
      </p:pic>
    </p:spTree>
    <p:extLst>
      <p:ext uri="{BB962C8B-B14F-4D97-AF65-F5344CB8AC3E}">
        <p14:creationId xmlns:p14="http://schemas.microsoft.com/office/powerpoint/2010/main" val="121410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8BBA-00D5-4273-9BB7-FC7AB7E49E89}"/>
              </a:ext>
            </a:extLst>
          </p:cNvPr>
          <p:cNvSpPr>
            <a:spLocks noGrp="1"/>
          </p:cNvSpPr>
          <p:nvPr>
            <p:ph type="title"/>
          </p:nvPr>
        </p:nvSpPr>
        <p:spPr/>
        <p:txBody>
          <a:bodyPr>
            <a:normAutofit/>
          </a:bodyPr>
          <a:lstStyle/>
          <a:p>
            <a:r>
              <a:rPr lang="en-PH" sz="5400" b="1" dirty="0">
                <a:ln>
                  <a:solidFill>
                    <a:schemeClr val="tx1"/>
                  </a:solidFill>
                </a:ln>
              </a:rPr>
              <a:t>Virtual Private Network (VPN) </a:t>
            </a:r>
          </a:p>
        </p:txBody>
      </p:sp>
      <p:pic>
        <p:nvPicPr>
          <p:cNvPr id="11266" name="Picture 2" descr="Virtual Private Network (VPN) – Network Encyclopedia">
            <a:extLst>
              <a:ext uri="{FF2B5EF4-FFF2-40B4-BE49-F238E27FC236}">
                <a16:creationId xmlns:a16="http://schemas.microsoft.com/office/drawing/2014/main" id="{F6FE65AF-A2B3-4471-BB37-CAF372F1E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6" y="2518807"/>
            <a:ext cx="5892650" cy="2835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AB50A-A569-8D66-6C28-745E1C85DF4D}"/>
              </a:ext>
            </a:extLst>
          </p:cNvPr>
          <p:cNvSpPr txBox="1"/>
          <p:nvPr/>
        </p:nvSpPr>
        <p:spPr>
          <a:xfrm>
            <a:off x="5930768" y="1823468"/>
            <a:ext cx="6128326" cy="4401205"/>
          </a:xfrm>
          <a:prstGeom prst="rect">
            <a:avLst/>
          </a:prstGeom>
          <a:noFill/>
        </p:spPr>
        <p:txBody>
          <a:bodyPr wrap="square">
            <a:spAutoFit/>
          </a:bodyPr>
          <a:lstStyle/>
          <a:p>
            <a:pPr marL="171450" indent="-171450">
              <a:buFontTx/>
              <a:buChar char="-"/>
            </a:pPr>
            <a:r>
              <a:rPr lang="en-US" sz="2000" b="0" i="0" dirty="0">
                <a:solidFill>
                  <a:srgbClr val="4D4C4C"/>
                </a:solidFill>
                <a:effectLst/>
                <a:latin typeface="CiscoSans"/>
              </a:rPr>
              <a:t>A virtual private network, or VPN, is an encrypted connection over the Internet from a device to a network. The encrypted connection helps ensure that sensitive data is safely transmitted. It prevents unauthorized people from eavesdropping on the traffic and allows the user to conduct work remotely.  VPN technology is widely used in corporate environments.</a:t>
            </a:r>
          </a:p>
          <a:p>
            <a:pPr marL="171450" indent="-171450">
              <a:buFontTx/>
              <a:buChar char="-"/>
            </a:pPr>
            <a:endParaRPr lang="en-US" sz="2000" b="0" i="0" dirty="0">
              <a:solidFill>
                <a:srgbClr val="4D4C4C"/>
              </a:solidFill>
              <a:effectLst/>
              <a:latin typeface="CiscoSans"/>
            </a:endParaRPr>
          </a:p>
          <a:p>
            <a:pPr marL="171450" indent="-171450">
              <a:buFontTx/>
              <a:buChar char="-"/>
            </a:pPr>
            <a:r>
              <a:rPr lang="en-US" sz="2000" b="0" i="0" dirty="0">
                <a:solidFill>
                  <a:srgbClr val="4D5156"/>
                </a:solidFill>
                <a:effectLst/>
                <a:latin typeface="arial" panose="020B0604020202020204" pitchFamily="34" charset="0"/>
              </a:rPr>
              <a:t>A </a:t>
            </a:r>
            <a:r>
              <a:rPr lang="en-US" sz="2000" b="1" i="0" dirty="0">
                <a:solidFill>
                  <a:srgbClr val="5F6368"/>
                </a:solidFill>
                <a:effectLst/>
                <a:latin typeface="arial" panose="020B0604020202020204" pitchFamily="34" charset="0"/>
              </a:rPr>
              <a:t>VPN</a:t>
            </a:r>
            <a:r>
              <a:rPr lang="en-US" sz="2000" b="0" i="0" dirty="0">
                <a:solidFill>
                  <a:srgbClr val="4D5156"/>
                </a:solidFill>
                <a:effectLst/>
                <a:latin typeface="arial" panose="020B0604020202020204" pitchFamily="34" charset="0"/>
              </a:rPr>
              <a:t>, or </a:t>
            </a:r>
            <a:r>
              <a:rPr lang="en-US" sz="2000" b="1" i="0" dirty="0">
                <a:solidFill>
                  <a:srgbClr val="5F6368"/>
                </a:solidFill>
                <a:effectLst/>
                <a:latin typeface="arial" panose="020B0604020202020204" pitchFamily="34" charset="0"/>
              </a:rPr>
              <a:t>Virtual Private Network</a:t>
            </a:r>
            <a:r>
              <a:rPr lang="en-US" sz="2000" b="0" i="0" dirty="0">
                <a:solidFill>
                  <a:srgbClr val="4D5156"/>
                </a:solidFill>
                <a:effectLst/>
                <a:latin typeface="arial" panose="020B0604020202020204" pitchFamily="34" charset="0"/>
              </a:rPr>
              <a:t>, allows you to create a secure connection to another </a:t>
            </a:r>
            <a:r>
              <a:rPr lang="en-US" sz="2000" b="1" i="0" dirty="0">
                <a:solidFill>
                  <a:srgbClr val="5F6368"/>
                </a:solidFill>
                <a:effectLst/>
                <a:latin typeface="arial" panose="020B0604020202020204" pitchFamily="34" charset="0"/>
              </a:rPr>
              <a:t>network</a:t>
            </a:r>
            <a:r>
              <a:rPr lang="en-US" sz="2000" b="0" i="0" dirty="0">
                <a:solidFill>
                  <a:srgbClr val="4D5156"/>
                </a:solidFill>
                <a:effectLst/>
                <a:latin typeface="arial" panose="020B0604020202020204" pitchFamily="34" charset="0"/>
              </a:rPr>
              <a:t> over the </a:t>
            </a:r>
            <a:r>
              <a:rPr lang="en-US" sz="2000" b="1" i="0" dirty="0">
                <a:solidFill>
                  <a:srgbClr val="5F6368"/>
                </a:solidFill>
                <a:effectLst/>
                <a:latin typeface="arial" panose="020B0604020202020204" pitchFamily="34" charset="0"/>
              </a:rPr>
              <a:t>Internet</a:t>
            </a:r>
            <a:r>
              <a:rPr lang="en-US" sz="2000" b="0" i="0" dirty="0">
                <a:solidFill>
                  <a:srgbClr val="4D5156"/>
                </a:solidFill>
                <a:effectLst/>
                <a:latin typeface="arial" panose="020B0604020202020204" pitchFamily="34" charset="0"/>
              </a:rPr>
              <a:t>. </a:t>
            </a:r>
            <a:r>
              <a:rPr lang="en-US" sz="2000" b="1" i="0" dirty="0">
                <a:solidFill>
                  <a:srgbClr val="5F6368"/>
                </a:solidFill>
                <a:effectLst/>
                <a:latin typeface="arial" panose="020B0604020202020204" pitchFamily="34" charset="0"/>
              </a:rPr>
              <a:t>VPNs</a:t>
            </a:r>
            <a:r>
              <a:rPr lang="en-US" sz="2000" b="0" i="0" dirty="0">
                <a:solidFill>
                  <a:srgbClr val="4D5156"/>
                </a:solidFill>
                <a:effectLst/>
                <a:latin typeface="arial" panose="020B0604020202020204" pitchFamily="34" charset="0"/>
              </a:rPr>
              <a:t> can be used to access region-restricted websites, shield your browsing activity from prying eyes on public Wi-Fi, and more.</a:t>
            </a:r>
            <a:endParaRPr lang="en-PH" sz="2000" dirty="0"/>
          </a:p>
        </p:txBody>
      </p:sp>
    </p:spTree>
    <p:extLst>
      <p:ext uri="{BB962C8B-B14F-4D97-AF65-F5344CB8AC3E}">
        <p14:creationId xmlns:p14="http://schemas.microsoft.com/office/powerpoint/2010/main" val="19900720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96E2B-35CC-49D8-B303-3D2658359170}"/>
              </a:ext>
            </a:extLst>
          </p:cNvPr>
          <p:cNvSpPr>
            <a:spLocks noGrp="1"/>
          </p:cNvSpPr>
          <p:nvPr>
            <p:ph idx="1"/>
          </p:nvPr>
        </p:nvSpPr>
        <p:spPr>
          <a:xfrm>
            <a:off x="171450" y="1401712"/>
            <a:ext cx="11687175" cy="4758813"/>
          </a:xfrm>
        </p:spPr>
        <p:txBody>
          <a:bodyPr>
            <a:normAutofit/>
          </a:bodyPr>
          <a:lstStyle/>
          <a:p>
            <a:pPr marL="0" indent="0">
              <a:buNone/>
            </a:pPr>
            <a:r>
              <a:rPr lang="en-US" sz="3600" i="1" dirty="0"/>
              <a:t>Other way</a:t>
            </a:r>
          </a:p>
          <a:p>
            <a:pPr lvl="1"/>
            <a:r>
              <a:rPr lang="en-US" sz="3600" dirty="0"/>
              <a:t>Go to Start – search bar – type RUN (to enter DOS or Command Prompt) – inside the DOS</a:t>
            </a:r>
          </a:p>
          <a:p>
            <a:pPr lvl="2"/>
            <a:r>
              <a:rPr lang="en-US" sz="3600" dirty="0"/>
              <a:t>Type </a:t>
            </a:r>
          </a:p>
          <a:p>
            <a:pPr marL="1981200" lvl="2" indent="-361950">
              <a:buFont typeface="Wingdings" panose="05000000000000000000" pitchFamily="2" charset="2"/>
              <a:buChar char="ü"/>
            </a:pPr>
            <a:r>
              <a:rPr lang="en-US" sz="3600" dirty="0"/>
              <a:t>IPCONFIG</a:t>
            </a:r>
          </a:p>
          <a:p>
            <a:pPr marL="1981200" lvl="2" indent="-361950">
              <a:buFont typeface="Wingdings" panose="05000000000000000000" pitchFamily="2" charset="2"/>
              <a:buChar char="ü"/>
            </a:pPr>
            <a:r>
              <a:rPr lang="en-US" sz="3600" dirty="0"/>
              <a:t>ipconfig </a:t>
            </a:r>
            <a:endParaRPr lang="en-PH" sz="3600" dirty="0"/>
          </a:p>
        </p:txBody>
      </p:sp>
      <p:sp>
        <p:nvSpPr>
          <p:cNvPr id="6" name="Title 1">
            <a:extLst>
              <a:ext uri="{FF2B5EF4-FFF2-40B4-BE49-F238E27FC236}">
                <a16:creationId xmlns:a16="http://schemas.microsoft.com/office/drawing/2014/main" id="{4EE2AC62-8BEE-40A7-B645-F601DA8680C9}"/>
              </a:ext>
            </a:extLst>
          </p:cNvPr>
          <p:cNvSpPr>
            <a:spLocks noGrp="1"/>
          </p:cNvSpPr>
          <p:nvPr>
            <p:ph type="title"/>
          </p:nvPr>
        </p:nvSpPr>
        <p:spPr>
          <a:xfrm>
            <a:off x="639092" y="171299"/>
            <a:ext cx="11012131" cy="1018035"/>
          </a:xfrm>
        </p:spPr>
        <p:txBody>
          <a:bodyPr>
            <a:normAutofit/>
          </a:bodyPr>
          <a:lstStyle/>
          <a:p>
            <a:pPr marL="0" indent="0" algn="ctr">
              <a:buFont typeface="Arial" pitchFamily="34" charset="0"/>
              <a:buNone/>
            </a:pPr>
            <a:r>
              <a:rPr lang="en-US" sz="3600" b="1" dirty="0">
                <a:ln>
                  <a:solidFill>
                    <a:sysClr val="windowText" lastClr="000000"/>
                  </a:solidFill>
                </a:ln>
              </a:rPr>
              <a:t>Basic Configuration of Wireless Device SSID and Security.</a:t>
            </a:r>
            <a:endParaRPr lang="en-PH" sz="3600" b="1" dirty="0">
              <a:ln>
                <a:solidFill>
                  <a:sysClr val="windowText" lastClr="000000"/>
                </a:solidFill>
              </a:ln>
            </a:endParaRPr>
          </a:p>
        </p:txBody>
      </p:sp>
      <p:pic>
        <p:nvPicPr>
          <p:cNvPr id="8" name="Picture 7">
            <a:extLst>
              <a:ext uri="{FF2B5EF4-FFF2-40B4-BE49-F238E27FC236}">
                <a16:creationId xmlns:a16="http://schemas.microsoft.com/office/drawing/2014/main" id="{003BF6D5-4ECC-46C4-82B0-77570789807F}"/>
              </a:ext>
            </a:extLst>
          </p:cNvPr>
          <p:cNvPicPr>
            <a:picLocks noChangeAspect="1"/>
          </p:cNvPicPr>
          <p:nvPr/>
        </p:nvPicPr>
        <p:blipFill>
          <a:blip r:embed="rId3"/>
          <a:stretch>
            <a:fillRect/>
          </a:stretch>
        </p:blipFill>
        <p:spPr>
          <a:xfrm>
            <a:off x="4219575" y="3162451"/>
            <a:ext cx="7639050" cy="3524250"/>
          </a:xfrm>
          <a:prstGeom prst="rect">
            <a:avLst/>
          </a:prstGeom>
        </p:spPr>
      </p:pic>
    </p:spTree>
    <p:extLst>
      <p:ext uri="{BB962C8B-B14F-4D97-AF65-F5344CB8AC3E}">
        <p14:creationId xmlns:p14="http://schemas.microsoft.com/office/powerpoint/2010/main" val="23406170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C03C44-FE9E-4F20-9004-203151BFFDB2}"/>
              </a:ext>
            </a:extLst>
          </p:cNvPr>
          <p:cNvPicPr>
            <a:picLocks noChangeAspect="1"/>
          </p:cNvPicPr>
          <p:nvPr/>
        </p:nvPicPr>
        <p:blipFill>
          <a:blip r:embed="rId2"/>
          <a:stretch>
            <a:fillRect/>
          </a:stretch>
        </p:blipFill>
        <p:spPr>
          <a:xfrm>
            <a:off x="142875" y="1538287"/>
            <a:ext cx="11904382" cy="5148414"/>
          </a:xfrm>
          <a:prstGeom prst="rect">
            <a:avLst/>
          </a:prstGeom>
        </p:spPr>
      </p:pic>
      <p:sp>
        <p:nvSpPr>
          <p:cNvPr id="9" name="Title 1">
            <a:extLst>
              <a:ext uri="{FF2B5EF4-FFF2-40B4-BE49-F238E27FC236}">
                <a16:creationId xmlns:a16="http://schemas.microsoft.com/office/drawing/2014/main" id="{61D85C55-3B2E-4BB9-A512-93F9545A8F15}"/>
              </a:ext>
            </a:extLst>
          </p:cNvPr>
          <p:cNvSpPr>
            <a:spLocks noGrp="1"/>
          </p:cNvSpPr>
          <p:nvPr>
            <p:ph type="title"/>
          </p:nvPr>
        </p:nvSpPr>
        <p:spPr>
          <a:xfrm>
            <a:off x="639092" y="171299"/>
            <a:ext cx="11012131" cy="1018035"/>
          </a:xfrm>
        </p:spPr>
        <p:txBody>
          <a:bodyPr>
            <a:normAutofit/>
          </a:bodyPr>
          <a:lstStyle/>
          <a:p>
            <a:pPr marL="0" indent="0" algn="ctr">
              <a:buFont typeface="Arial" pitchFamily="34" charset="0"/>
              <a:buNone/>
            </a:pPr>
            <a:r>
              <a:rPr lang="en-US" sz="3600" b="1" dirty="0">
                <a:ln>
                  <a:solidFill>
                    <a:sysClr val="windowText" lastClr="000000"/>
                  </a:solidFill>
                </a:ln>
              </a:rPr>
              <a:t>Basic Configuration of Wireless Device SSID and Security.</a:t>
            </a:r>
            <a:endParaRPr lang="en-PH" sz="3600" b="1" dirty="0">
              <a:ln>
                <a:solidFill>
                  <a:sysClr val="windowText" lastClr="000000"/>
                </a:solidFill>
              </a:ln>
            </a:endParaRPr>
          </a:p>
        </p:txBody>
      </p:sp>
    </p:spTree>
    <p:extLst>
      <p:ext uri="{BB962C8B-B14F-4D97-AF65-F5344CB8AC3E}">
        <p14:creationId xmlns:p14="http://schemas.microsoft.com/office/powerpoint/2010/main" val="5568674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AAE0-765F-4ED7-9B17-50E33EA6C310}"/>
              </a:ext>
            </a:extLst>
          </p:cNvPr>
          <p:cNvSpPr>
            <a:spLocks noGrp="1"/>
          </p:cNvSpPr>
          <p:nvPr>
            <p:ph type="title"/>
          </p:nvPr>
        </p:nvSpPr>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60DC7BEF-B48F-4050-AA13-1510954E6340}"/>
              </a:ext>
            </a:extLst>
          </p:cNvPr>
          <p:cNvSpPr>
            <a:spLocks noGrp="1"/>
          </p:cNvSpPr>
          <p:nvPr>
            <p:ph idx="1"/>
          </p:nvPr>
        </p:nvSpPr>
        <p:spPr/>
        <p:txBody>
          <a:bodyPr>
            <a:normAutofit/>
          </a:bodyPr>
          <a:lstStyle/>
          <a:p>
            <a:pPr marL="0" indent="0" algn="just">
              <a:buNone/>
            </a:pPr>
            <a:r>
              <a:rPr lang="en-US" sz="3600" i="1" dirty="0"/>
              <a:t>STEP 1: Log into the router from your computer</a:t>
            </a:r>
          </a:p>
          <a:p>
            <a:pPr marL="0" indent="0" algn="just">
              <a:buNone/>
            </a:pPr>
            <a:r>
              <a:rPr lang="en-US" sz="3600" dirty="0"/>
              <a:t>	You will need to have a working network card or port with a computer attached in order to connect to the ADSL router. These instructions assume the default router setup. </a:t>
            </a:r>
            <a:endParaRPr lang="en-PH" sz="3600" i="1" dirty="0"/>
          </a:p>
        </p:txBody>
      </p:sp>
    </p:spTree>
    <p:extLst>
      <p:ext uri="{BB962C8B-B14F-4D97-AF65-F5344CB8AC3E}">
        <p14:creationId xmlns:p14="http://schemas.microsoft.com/office/powerpoint/2010/main" val="13877700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BEBEC-B1D7-482F-9628-8541AC8813C0}"/>
              </a:ext>
            </a:extLst>
          </p:cNvPr>
          <p:cNvSpPr>
            <a:spLocks noGrp="1"/>
          </p:cNvSpPr>
          <p:nvPr>
            <p:ph idx="1"/>
          </p:nvPr>
        </p:nvSpPr>
        <p:spPr/>
        <p:txBody>
          <a:bodyPr>
            <a:normAutofit/>
          </a:bodyPr>
          <a:lstStyle/>
          <a:p>
            <a:pPr marL="0" indent="0" algn="just">
              <a:buNone/>
            </a:pPr>
            <a:r>
              <a:rPr lang="en-US" sz="3600" dirty="0"/>
              <a:t>	Open a browser (Internet Explorer, Mozilla Firefox, Google Chrome etc.) and type the brand of the router e.g. http:// </a:t>
            </a:r>
            <a:r>
              <a:rPr lang="en-US" sz="3600" dirty="0" err="1"/>
              <a:t>tplinkmodem</a:t>
            </a:r>
            <a:r>
              <a:rPr lang="en-US" sz="3600" dirty="0"/>
              <a:t> or type http://192.168.1.1 in the address bar. "Refer to manufacturer's manual" </a:t>
            </a:r>
            <a:endParaRPr lang="en-PH" sz="3600" dirty="0"/>
          </a:p>
        </p:txBody>
      </p:sp>
      <p:sp>
        <p:nvSpPr>
          <p:cNvPr id="4" name="Title 1">
            <a:extLst>
              <a:ext uri="{FF2B5EF4-FFF2-40B4-BE49-F238E27FC236}">
                <a16:creationId xmlns:a16="http://schemas.microsoft.com/office/drawing/2014/main" id="{2DFEC11E-2FE9-4D27-B647-3B7BE7F9ADE0}"/>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34A6E221-9142-4F0D-BC4D-CCF1977889EE}"/>
              </a:ext>
            </a:extLst>
          </p:cNvPr>
          <p:cNvPicPr>
            <a:picLocks noChangeAspect="1"/>
          </p:cNvPicPr>
          <p:nvPr/>
        </p:nvPicPr>
        <p:blipFill>
          <a:blip r:embed="rId2"/>
          <a:stretch>
            <a:fillRect/>
          </a:stretch>
        </p:blipFill>
        <p:spPr>
          <a:xfrm>
            <a:off x="1947862" y="3929779"/>
            <a:ext cx="8296275" cy="2710117"/>
          </a:xfrm>
          <a:prstGeom prst="rect">
            <a:avLst/>
          </a:prstGeom>
        </p:spPr>
      </p:pic>
    </p:spTree>
    <p:extLst>
      <p:ext uri="{BB962C8B-B14F-4D97-AF65-F5344CB8AC3E}">
        <p14:creationId xmlns:p14="http://schemas.microsoft.com/office/powerpoint/2010/main" val="26077031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74995-EFB9-41C9-B5D0-EC548D5EE6C9}"/>
              </a:ext>
            </a:extLst>
          </p:cNvPr>
          <p:cNvSpPr>
            <a:spLocks noGrp="1"/>
          </p:cNvSpPr>
          <p:nvPr>
            <p:ph idx="1"/>
          </p:nvPr>
        </p:nvSpPr>
        <p:spPr/>
        <p:txBody>
          <a:bodyPr>
            <a:normAutofit/>
          </a:bodyPr>
          <a:lstStyle/>
          <a:p>
            <a:pPr marL="0" indent="0" algn="just">
              <a:buNone/>
            </a:pPr>
            <a:r>
              <a:rPr lang="en-US" sz="3600" dirty="0"/>
              <a:t>	The browser should ask you for username and password, use username: admin and password: admin (these are the default for Linksys routers, refer to your manual if they don't work). </a:t>
            </a:r>
            <a:endParaRPr lang="en-PH" sz="3600" dirty="0"/>
          </a:p>
        </p:txBody>
      </p:sp>
      <p:sp>
        <p:nvSpPr>
          <p:cNvPr id="4" name="Title 1">
            <a:extLst>
              <a:ext uri="{FF2B5EF4-FFF2-40B4-BE49-F238E27FC236}">
                <a16:creationId xmlns:a16="http://schemas.microsoft.com/office/drawing/2014/main" id="{45AA36C6-2C3E-4253-8C1F-5FFE2D4155A3}"/>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15930F31-C68D-44EF-898D-EDC510CC6D93}"/>
              </a:ext>
            </a:extLst>
          </p:cNvPr>
          <p:cNvPicPr>
            <a:picLocks noChangeAspect="1"/>
          </p:cNvPicPr>
          <p:nvPr/>
        </p:nvPicPr>
        <p:blipFill>
          <a:blip r:embed="rId2"/>
          <a:stretch>
            <a:fillRect/>
          </a:stretch>
        </p:blipFill>
        <p:spPr>
          <a:xfrm>
            <a:off x="3167062" y="3776662"/>
            <a:ext cx="7549892" cy="3081338"/>
          </a:xfrm>
          <a:prstGeom prst="rect">
            <a:avLst/>
          </a:prstGeom>
        </p:spPr>
      </p:pic>
    </p:spTree>
    <p:extLst>
      <p:ext uri="{BB962C8B-B14F-4D97-AF65-F5344CB8AC3E}">
        <p14:creationId xmlns:p14="http://schemas.microsoft.com/office/powerpoint/2010/main" val="30345884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C31230-2D74-44A5-B789-4D545E81AE01}"/>
              </a:ext>
            </a:extLst>
          </p:cNvPr>
          <p:cNvSpPr>
            <a:spLocks noGrp="1"/>
          </p:cNvSpPr>
          <p:nvPr>
            <p:ph idx="1"/>
          </p:nvPr>
        </p:nvSpPr>
        <p:spPr>
          <a:xfrm>
            <a:off x="668595" y="1573162"/>
            <a:ext cx="10972800" cy="5284838"/>
          </a:xfrm>
        </p:spPr>
        <p:txBody>
          <a:bodyPr>
            <a:noAutofit/>
          </a:bodyPr>
          <a:lstStyle/>
          <a:p>
            <a:pPr marL="0" indent="0">
              <a:buNone/>
            </a:pPr>
            <a:r>
              <a:rPr lang="en-US" sz="3600" i="1" dirty="0"/>
              <a:t>STEP 2: Configure Local Wireless Settings</a:t>
            </a:r>
          </a:p>
          <a:p>
            <a:r>
              <a:rPr lang="en-US" sz="3600" dirty="0"/>
              <a:t>The wireless access point is deactivated by default. To activate it securely follow the steps outlined below.</a:t>
            </a:r>
          </a:p>
          <a:p>
            <a:r>
              <a:rPr lang="en-US" sz="3600" dirty="0"/>
              <a:t>Click on Interface Setup.</a:t>
            </a:r>
          </a:p>
          <a:p>
            <a:r>
              <a:rPr lang="en-US" sz="3600" dirty="0"/>
              <a:t>Click on Wireless.</a:t>
            </a:r>
          </a:p>
          <a:p>
            <a:r>
              <a:rPr lang="en-US" sz="3600" dirty="0"/>
              <a:t>Select </a:t>
            </a:r>
            <a:r>
              <a:rPr lang="en-US" sz="3600" b="1" dirty="0"/>
              <a:t>Activated</a:t>
            </a:r>
            <a:r>
              <a:rPr lang="en-US" sz="3600" dirty="0"/>
              <a:t>.</a:t>
            </a:r>
          </a:p>
        </p:txBody>
      </p:sp>
      <p:sp>
        <p:nvSpPr>
          <p:cNvPr id="4" name="Title 1">
            <a:extLst>
              <a:ext uri="{FF2B5EF4-FFF2-40B4-BE49-F238E27FC236}">
                <a16:creationId xmlns:a16="http://schemas.microsoft.com/office/drawing/2014/main" id="{DE56BA66-C262-48AB-A791-4964F0EF6B78}"/>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spTree>
    <p:extLst>
      <p:ext uri="{BB962C8B-B14F-4D97-AF65-F5344CB8AC3E}">
        <p14:creationId xmlns:p14="http://schemas.microsoft.com/office/powerpoint/2010/main" val="134338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B6826-9266-4E61-9BC5-F792A9F82BEA}"/>
              </a:ext>
            </a:extLst>
          </p:cNvPr>
          <p:cNvSpPr>
            <a:spLocks noGrp="1"/>
          </p:cNvSpPr>
          <p:nvPr>
            <p:ph idx="1"/>
          </p:nvPr>
        </p:nvSpPr>
        <p:spPr>
          <a:xfrm>
            <a:off x="323850" y="1573162"/>
            <a:ext cx="11639549" cy="4758813"/>
          </a:xfrm>
        </p:spPr>
        <p:txBody>
          <a:bodyPr>
            <a:noAutofit/>
          </a:bodyPr>
          <a:lstStyle/>
          <a:p>
            <a:pPr marL="0" indent="0">
              <a:buNone/>
            </a:pPr>
            <a:r>
              <a:rPr lang="en-US" sz="3600" i="1" dirty="0"/>
              <a:t>STEP 2: Configure Local Wireless Settings</a:t>
            </a:r>
          </a:p>
          <a:p>
            <a:r>
              <a:rPr lang="en-US" sz="3600" dirty="0"/>
              <a:t>From the Channel dropdown select </a:t>
            </a:r>
            <a:r>
              <a:rPr lang="en-US" sz="3600" b="1" dirty="0"/>
              <a:t>United States</a:t>
            </a:r>
            <a:r>
              <a:rPr lang="en-US" sz="3600" dirty="0"/>
              <a:t>.</a:t>
            </a:r>
          </a:p>
          <a:p>
            <a:r>
              <a:rPr lang="en-US" sz="3600" b="1" dirty="0"/>
              <a:t>Choose a name </a:t>
            </a:r>
            <a:r>
              <a:rPr lang="en-US" sz="3600" dirty="0"/>
              <a:t>for your wireless access point and enter it next to SSID.</a:t>
            </a:r>
          </a:p>
          <a:p>
            <a:r>
              <a:rPr lang="en-US" sz="3600" dirty="0"/>
              <a:t>From the Authentication Type dropdown select </a:t>
            </a:r>
            <a:r>
              <a:rPr lang="en-US" sz="3600" b="1" dirty="0"/>
              <a:t>WPA-PSK</a:t>
            </a:r>
            <a:r>
              <a:rPr lang="en-US" sz="3600" dirty="0"/>
              <a:t>.</a:t>
            </a:r>
          </a:p>
          <a:p>
            <a:r>
              <a:rPr lang="en-US" sz="3600" b="1" dirty="0"/>
              <a:t>Choose a password </a:t>
            </a:r>
            <a:r>
              <a:rPr lang="en-US" sz="3600" dirty="0"/>
              <a:t>that is not easily guessable of at least 8 characters and enter it next to </a:t>
            </a:r>
            <a:r>
              <a:rPr lang="en-US" sz="3600" dirty="0" err="1"/>
              <a:t>PreShared</a:t>
            </a:r>
            <a:r>
              <a:rPr lang="en-US" sz="3600" dirty="0"/>
              <a:t> Key.</a:t>
            </a:r>
          </a:p>
          <a:p>
            <a:r>
              <a:rPr lang="en-US" sz="3600" dirty="0"/>
              <a:t>Click SAVE to </a:t>
            </a:r>
            <a:r>
              <a:rPr lang="en-US" sz="3600" b="1" dirty="0"/>
              <a:t>SAVE</a:t>
            </a:r>
            <a:r>
              <a:rPr lang="en-US" sz="3600" dirty="0"/>
              <a:t> the new wireless settings.</a:t>
            </a:r>
            <a:endParaRPr lang="en-PH" sz="3600" dirty="0"/>
          </a:p>
          <a:p>
            <a:endParaRPr lang="en-PH" sz="3600" dirty="0"/>
          </a:p>
        </p:txBody>
      </p:sp>
      <p:sp>
        <p:nvSpPr>
          <p:cNvPr id="4" name="Title 1">
            <a:extLst>
              <a:ext uri="{FF2B5EF4-FFF2-40B4-BE49-F238E27FC236}">
                <a16:creationId xmlns:a16="http://schemas.microsoft.com/office/drawing/2014/main" id="{908115F9-4B40-48D6-BE77-CE44394B066F}"/>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spTree>
    <p:extLst>
      <p:ext uri="{BB962C8B-B14F-4D97-AF65-F5344CB8AC3E}">
        <p14:creationId xmlns:p14="http://schemas.microsoft.com/office/powerpoint/2010/main" val="27097569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1BC49F-0E12-4631-AF75-3E98446798F0}"/>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Router Configuration</a:t>
            </a:r>
            <a:endParaRPr lang="en-PH" sz="5400" b="1" dirty="0">
              <a:ln>
                <a:solidFill>
                  <a:sysClr val="windowText" lastClr="000000"/>
                </a:solidFill>
              </a:ln>
            </a:endParaRPr>
          </a:p>
        </p:txBody>
      </p:sp>
      <p:pic>
        <p:nvPicPr>
          <p:cNvPr id="8" name="Picture 7">
            <a:extLst>
              <a:ext uri="{FF2B5EF4-FFF2-40B4-BE49-F238E27FC236}">
                <a16:creationId xmlns:a16="http://schemas.microsoft.com/office/drawing/2014/main" id="{83EDC7C8-5750-498B-B360-5E77C5385806}"/>
              </a:ext>
            </a:extLst>
          </p:cNvPr>
          <p:cNvPicPr>
            <a:picLocks noChangeAspect="1"/>
          </p:cNvPicPr>
          <p:nvPr/>
        </p:nvPicPr>
        <p:blipFill>
          <a:blip r:embed="rId2"/>
          <a:stretch>
            <a:fillRect/>
          </a:stretch>
        </p:blipFill>
        <p:spPr>
          <a:xfrm>
            <a:off x="3371851" y="1450644"/>
            <a:ext cx="5048250" cy="5236057"/>
          </a:xfrm>
          <a:prstGeom prst="rect">
            <a:avLst/>
          </a:prstGeom>
        </p:spPr>
      </p:pic>
    </p:spTree>
    <p:extLst>
      <p:ext uri="{BB962C8B-B14F-4D97-AF65-F5344CB8AC3E}">
        <p14:creationId xmlns:p14="http://schemas.microsoft.com/office/powerpoint/2010/main" val="24033232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AB58-6ADB-413D-A747-B096D00F7A7F}"/>
              </a:ext>
            </a:extLst>
          </p:cNvPr>
          <p:cNvSpPr>
            <a:spLocks noGrp="1"/>
          </p:cNvSpPr>
          <p:nvPr>
            <p:ph type="title"/>
          </p:nvPr>
        </p:nvSpPr>
        <p:spPr/>
        <p:txBody>
          <a:bodyPr>
            <a:normAutofit/>
          </a:bodyPr>
          <a:lstStyle/>
          <a:p>
            <a:r>
              <a:rPr lang="en-PH" sz="5400" b="1" dirty="0">
                <a:ln>
                  <a:solidFill>
                    <a:sysClr val="windowText" lastClr="000000"/>
                  </a:solidFill>
                </a:ln>
              </a:rPr>
              <a:t>Connecting Your Wireless Devices </a:t>
            </a:r>
          </a:p>
        </p:txBody>
      </p:sp>
      <p:sp>
        <p:nvSpPr>
          <p:cNvPr id="3" name="Content Placeholder 2">
            <a:extLst>
              <a:ext uri="{FF2B5EF4-FFF2-40B4-BE49-F238E27FC236}">
                <a16:creationId xmlns:a16="http://schemas.microsoft.com/office/drawing/2014/main" id="{A3A15D0C-C9F4-4477-859E-DB1B01465E3F}"/>
              </a:ext>
            </a:extLst>
          </p:cNvPr>
          <p:cNvSpPr>
            <a:spLocks noGrp="1"/>
          </p:cNvSpPr>
          <p:nvPr>
            <p:ph idx="1"/>
          </p:nvPr>
        </p:nvSpPr>
        <p:spPr>
          <a:xfrm>
            <a:off x="257173" y="1535062"/>
            <a:ext cx="5462589" cy="4758813"/>
          </a:xfrm>
        </p:spPr>
        <p:txBody>
          <a:bodyPr/>
          <a:lstStyle/>
          <a:p>
            <a:pPr marL="0" indent="0" algn="just">
              <a:buNone/>
            </a:pPr>
            <a:r>
              <a:rPr lang="en-US" dirty="0"/>
              <a:t>	Connect a computer, tablet, or Smartphone to the wireless network.</a:t>
            </a:r>
            <a:endParaRPr lang="en-PH" dirty="0"/>
          </a:p>
        </p:txBody>
      </p:sp>
      <p:pic>
        <p:nvPicPr>
          <p:cNvPr id="5" name="Picture 4">
            <a:extLst>
              <a:ext uri="{FF2B5EF4-FFF2-40B4-BE49-F238E27FC236}">
                <a16:creationId xmlns:a16="http://schemas.microsoft.com/office/drawing/2014/main" id="{44F5081E-CBB8-4BCF-8D70-8E0FD4BA14F9}"/>
              </a:ext>
            </a:extLst>
          </p:cNvPr>
          <p:cNvPicPr>
            <a:picLocks noChangeAspect="1"/>
          </p:cNvPicPr>
          <p:nvPr/>
        </p:nvPicPr>
        <p:blipFill>
          <a:blip r:embed="rId3"/>
          <a:stretch>
            <a:fillRect/>
          </a:stretch>
        </p:blipFill>
        <p:spPr>
          <a:xfrm>
            <a:off x="6472240" y="1360239"/>
            <a:ext cx="5181600" cy="5326462"/>
          </a:xfrm>
          <a:prstGeom prst="rect">
            <a:avLst/>
          </a:prstGeom>
        </p:spPr>
      </p:pic>
    </p:spTree>
    <p:extLst>
      <p:ext uri="{BB962C8B-B14F-4D97-AF65-F5344CB8AC3E}">
        <p14:creationId xmlns:p14="http://schemas.microsoft.com/office/powerpoint/2010/main" val="20935647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CA2E-3435-42CE-86C5-3CF978C04165}"/>
              </a:ext>
            </a:extLst>
          </p:cNvPr>
          <p:cNvSpPr>
            <a:spLocks noGrp="1"/>
          </p:cNvSpPr>
          <p:nvPr>
            <p:ph idx="1"/>
          </p:nvPr>
        </p:nvSpPr>
        <p:spPr>
          <a:xfrm>
            <a:off x="668595" y="1573162"/>
            <a:ext cx="5751255" cy="4758813"/>
          </a:xfrm>
        </p:spPr>
        <p:txBody>
          <a:bodyPr/>
          <a:lstStyle/>
          <a:p>
            <a:pPr marL="0" indent="0" algn="just">
              <a:buNone/>
            </a:pPr>
            <a:r>
              <a:rPr lang="en-US" dirty="0"/>
              <a:t>	Enter your wireless </a:t>
            </a:r>
            <a:r>
              <a:rPr lang="en-US" i="1" dirty="0"/>
              <a:t>passphrase</a:t>
            </a:r>
            <a:r>
              <a:rPr lang="en-US" dirty="0"/>
              <a:t>. Once you enter the passphrase, your device will be automatically connected to the wireless network.</a:t>
            </a:r>
            <a:endParaRPr lang="en-PH" dirty="0"/>
          </a:p>
        </p:txBody>
      </p:sp>
      <p:sp>
        <p:nvSpPr>
          <p:cNvPr id="4" name="Title 1">
            <a:extLst>
              <a:ext uri="{FF2B5EF4-FFF2-40B4-BE49-F238E27FC236}">
                <a16:creationId xmlns:a16="http://schemas.microsoft.com/office/drawing/2014/main" id="{DBDFB6A7-8E90-49EB-9854-27899551A178}"/>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Connecting Your Wireless Devices </a:t>
            </a:r>
          </a:p>
        </p:txBody>
      </p:sp>
      <p:graphicFrame>
        <p:nvGraphicFramePr>
          <p:cNvPr id="5" name="Object 4">
            <a:extLst>
              <a:ext uri="{FF2B5EF4-FFF2-40B4-BE49-F238E27FC236}">
                <a16:creationId xmlns:a16="http://schemas.microsoft.com/office/drawing/2014/main" id="{7C746D12-0441-4861-A7E2-BBCF8898AF3E}"/>
              </a:ext>
            </a:extLst>
          </p:cNvPr>
          <p:cNvGraphicFramePr>
            <a:graphicFrameLocks noChangeAspect="1"/>
          </p:cNvGraphicFramePr>
          <p:nvPr>
            <p:extLst>
              <p:ext uri="{D42A27DB-BD31-4B8C-83A1-F6EECF244321}">
                <p14:modId xmlns:p14="http://schemas.microsoft.com/office/powerpoint/2010/main" val="3669106523"/>
              </p:ext>
            </p:extLst>
          </p:nvPr>
        </p:nvGraphicFramePr>
        <p:xfrm>
          <a:off x="6930509" y="1573162"/>
          <a:ext cx="4592896" cy="4897163"/>
        </p:xfrm>
        <a:graphic>
          <a:graphicData uri="http://schemas.openxmlformats.org/presentationml/2006/ole">
            <mc:AlternateContent xmlns:mc="http://schemas.openxmlformats.org/markup-compatibility/2006">
              <mc:Choice xmlns:v="urn:schemas-microsoft-com:vml" Requires="v">
                <p:oleObj spid="_x0000_s1028" name="Bitmap Image" r:id="rId4" imgW="2990880" imgH="4390920" progId="Paint.Picture">
                  <p:embed/>
                </p:oleObj>
              </mc:Choice>
              <mc:Fallback>
                <p:oleObj name="Bitmap Image" r:id="rId4" imgW="2990880" imgH="4390920" progId="Paint.Picture">
                  <p:embed/>
                  <p:pic>
                    <p:nvPicPr>
                      <p:cNvPr id="0" name=""/>
                      <p:cNvPicPr/>
                      <p:nvPr/>
                    </p:nvPicPr>
                    <p:blipFill>
                      <a:blip r:embed="rId5"/>
                      <a:stretch>
                        <a:fillRect/>
                      </a:stretch>
                    </p:blipFill>
                    <p:spPr>
                      <a:xfrm>
                        <a:off x="6930509" y="1573162"/>
                        <a:ext cx="4592896" cy="4897163"/>
                      </a:xfrm>
                      <a:prstGeom prst="rect">
                        <a:avLst/>
                      </a:prstGeom>
                    </p:spPr>
                  </p:pic>
                </p:oleObj>
              </mc:Fallback>
            </mc:AlternateContent>
          </a:graphicData>
        </a:graphic>
      </p:graphicFrame>
    </p:spTree>
    <p:extLst>
      <p:ext uri="{BB962C8B-B14F-4D97-AF65-F5344CB8AC3E}">
        <p14:creationId xmlns:p14="http://schemas.microsoft.com/office/powerpoint/2010/main" val="4211637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976D-6602-44AB-BB91-D734239F14F6}"/>
              </a:ext>
            </a:extLst>
          </p:cNvPr>
          <p:cNvSpPr>
            <a:spLocks noGrp="1"/>
          </p:cNvSpPr>
          <p:nvPr>
            <p:ph type="title"/>
          </p:nvPr>
        </p:nvSpPr>
        <p:spPr/>
        <p:txBody>
          <a:bodyPr>
            <a:normAutofit/>
          </a:bodyPr>
          <a:lstStyle/>
          <a:p>
            <a:r>
              <a:rPr lang="en-US" sz="5400" b="1" dirty="0">
                <a:ln>
                  <a:solidFill>
                    <a:schemeClr val="tx1"/>
                  </a:solidFill>
                </a:ln>
              </a:rPr>
              <a:t>Network Topology</a:t>
            </a:r>
            <a:endParaRPr lang="en-PH" sz="5400" b="1" dirty="0">
              <a:ln>
                <a:solidFill>
                  <a:schemeClr val="tx1"/>
                </a:solidFill>
              </a:ln>
            </a:endParaRPr>
          </a:p>
        </p:txBody>
      </p:sp>
      <p:sp>
        <p:nvSpPr>
          <p:cNvPr id="5" name="TextBox 4">
            <a:extLst>
              <a:ext uri="{FF2B5EF4-FFF2-40B4-BE49-F238E27FC236}">
                <a16:creationId xmlns:a16="http://schemas.microsoft.com/office/drawing/2014/main" id="{AB5ECBAA-84D8-4097-A854-56EDB941B96B}"/>
              </a:ext>
            </a:extLst>
          </p:cNvPr>
          <p:cNvSpPr txBox="1"/>
          <p:nvPr/>
        </p:nvSpPr>
        <p:spPr>
          <a:xfrm>
            <a:off x="1052945" y="1533237"/>
            <a:ext cx="10689448" cy="5078313"/>
          </a:xfrm>
          <a:prstGeom prst="rect">
            <a:avLst/>
          </a:prstGeom>
          <a:noFill/>
        </p:spPr>
        <p:txBody>
          <a:bodyPr wrap="square">
            <a:spAutoFit/>
          </a:bodyPr>
          <a:lstStyle/>
          <a:p>
            <a:r>
              <a:rPr lang="en-US" sz="3600" dirty="0"/>
              <a:t>What is </a:t>
            </a:r>
            <a:r>
              <a:rPr lang="en-US" sz="3600" b="1" dirty="0"/>
              <a:t>Network Topology</a:t>
            </a:r>
            <a:r>
              <a:rPr lang="en-US" sz="3600" dirty="0"/>
              <a:t>? </a:t>
            </a:r>
          </a:p>
          <a:p>
            <a:r>
              <a:rPr lang="en-US" sz="3600" dirty="0"/>
              <a:t>	- Physical and logical network layout of computer Network.</a:t>
            </a:r>
          </a:p>
          <a:p>
            <a:endParaRPr lang="en-US" sz="3600" dirty="0"/>
          </a:p>
          <a:p>
            <a:r>
              <a:rPr lang="en-US" sz="3600" b="1" i="1" dirty="0">
                <a:solidFill>
                  <a:srgbClr val="FF0000"/>
                </a:solidFill>
              </a:rPr>
              <a:t>Physical</a:t>
            </a:r>
            <a:r>
              <a:rPr lang="en-US" sz="3600" dirty="0"/>
              <a:t> – actual layout of the computer cables and other network devices. </a:t>
            </a:r>
          </a:p>
          <a:p>
            <a:endParaRPr lang="en-US" sz="3600" dirty="0"/>
          </a:p>
          <a:p>
            <a:r>
              <a:rPr lang="en-US" sz="3600" b="1" i="1" dirty="0">
                <a:solidFill>
                  <a:srgbClr val="FF0000"/>
                </a:solidFill>
              </a:rPr>
              <a:t>Logical</a:t>
            </a:r>
            <a:r>
              <a:rPr lang="en-US" sz="3600" dirty="0"/>
              <a:t> – the way in which the network appears to the devices that use it.</a:t>
            </a:r>
            <a:endParaRPr lang="en-PH" sz="3600" dirty="0"/>
          </a:p>
        </p:txBody>
      </p:sp>
    </p:spTree>
    <p:extLst>
      <p:ext uri="{BB962C8B-B14F-4D97-AF65-F5344CB8AC3E}">
        <p14:creationId xmlns:p14="http://schemas.microsoft.com/office/powerpoint/2010/main" val="9692141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1E30-7BF7-4BC2-AE8D-AC778F839D25}"/>
              </a:ext>
            </a:extLst>
          </p:cNvPr>
          <p:cNvSpPr>
            <a:spLocks noGrp="1"/>
          </p:cNvSpPr>
          <p:nvPr>
            <p:ph type="title"/>
          </p:nvPr>
        </p:nvSpPr>
        <p:spPr>
          <a:xfrm>
            <a:off x="0" y="95099"/>
            <a:ext cx="12192000" cy="1018035"/>
          </a:xfrm>
        </p:spPr>
        <p:txBody>
          <a:bodyPr>
            <a:noAutofit/>
          </a:bodyPr>
          <a:lstStyle/>
          <a:p>
            <a:r>
              <a:rPr lang="en-US" b="1" dirty="0">
                <a:ln>
                  <a:solidFill>
                    <a:sysClr val="windowText" lastClr="000000"/>
                  </a:solidFill>
                </a:ln>
              </a:rPr>
              <a:t>DEVICE LAN &amp; WAN NETWORK CONFIGURATIONS </a:t>
            </a:r>
            <a:endParaRPr lang="en-PH" b="1" dirty="0">
              <a:ln>
                <a:solidFill>
                  <a:sysClr val="windowText" lastClr="000000"/>
                </a:solidFill>
              </a:ln>
            </a:endParaRPr>
          </a:p>
        </p:txBody>
      </p:sp>
      <p:sp>
        <p:nvSpPr>
          <p:cNvPr id="3" name="Content Placeholder 2">
            <a:extLst>
              <a:ext uri="{FF2B5EF4-FFF2-40B4-BE49-F238E27FC236}">
                <a16:creationId xmlns:a16="http://schemas.microsoft.com/office/drawing/2014/main" id="{7A95DCC2-576E-44AC-8183-92B45347D1E2}"/>
              </a:ext>
            </a:extLst>
          </p:cNvPr>
          <p:cNvSpPr>
            <a:spLocks noGrp="1"/>
          </p:cNvSpPr>
          <p:nvPr>
            <p:ph idx="1"/>
          </p:nvPr>
        </p:nvSpPr>
        <p:spPr/>
        <p:txBody>
          <a:bodyPr/>
          <a:lstStyle/>
          <a:p>
            <a:pPr marL="0" indent="0">
              <a:buNone/>
            </a:pPr>
            <a:r>
              <a:rPr lang="en-US" i="1" dirty="0"/>
              <a:t>Difference between LAN &amp; WAN in Wireless Routers</a:t>
            </a:r>
          </a:p>
          <a:p>
            <a:pPr algn="just"/>
            <a:r>
              <a:rPr lang="en-US" sz="3600" b="1" dirty="0"/>
              <a:t>LAN</a:t>
            </a:r>
            <a:r>
              <a:rPr lang="en-US" sz="3600" dirty="0"/>
              <a:t> A local area network is one where all the computers are in the same general location. This can mean all in the same office or building, or in a group of nearby buildings. </a:t>
            </a:r>
          </a:p>
          <a:p>
            <a:pPr algn="just"/>
            <a:r>
              <a:rPr lang="en-US" sz="3600" b="1" dirty="0"/>
              <a:t>WAN</a:t>
            </a:r>
            <a:r>
              <a:rPr lang="en-US" sz="3600" dirty="0"/>
              <a:t> A wide area network is one that covers a much bigger region than a local area network, which could be across a town, a region, a country or the entire world.</a:t>
            </a:r>
          </a:p>
          <a:p>
            <a:pPr algn="just"/>
            <a:endParaRPr lang="en-PH" sz="3600" i="1" dirty="0"/>
          </a:p>
        </p:txBody>
      </p:sp>
    </p:spTree>
    <p:extLst>
      <p:ext uri="{BB962C8B-B14F-4D97-AF65-F5344CB8AC3E}">
        <p14:creationId xmlns:p14="http://schemas.microsoft.com/office/powerpoint/2010/main" val="11872951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ABA63-713F-4658-AFEC-1BF331E2583B}"/>
              </a:ext>
            </a:extLst>
          </p:cNvPr>
          <p:cNvSpPr>
            <a:spLocks noGrp="1"/>
          </p:cNvSpPr>
          <p:nvPr>
            <p:ph idx="1"/>
          </p:nvPr>
        </p:nvSpPr>
        <p:spPr>
          <a:xfrm>
            <a:off x="247650" y="1249312"/>
            <a:ext cx="11811000" cy="4758813"/>
          </a:xfrm>
        </p:spPr>
        <p:txBody>
          <a:bodyPr>
            <a:noAutofit/>
          </a:bodyPr>
          <a:lstStyle/>
          <a:p>
            <a:pPr algn="just"/>
            <a:r>
              <a:rPr lang="en-US" sz="3600" b="1" dirty="0"/>
              <a:t>Wireless Routers </a:t>
            </a:r>
            <a:r>
              <a:rPr lang="en-US" sz="3600" dirty="0"/>
              <a:t>In the context of a wireless router, the WAN in question is almost always the Internet itself. A router may have one or more LAN ports into which the users plug computers and other devices that need an Internet connection. </a:t>
            </a:r>
          </a:p>
          <a:p>
            <a:pPr algn="just"/>
            <a:r>
              <a:rPr lang="en-US" sz="3600" b="1" dirty="0"/>
              <a:t>WLAN</a:t>
            </a:r>
            <a:r>
              <a:rPr lang="en-US" sz="3600" dirty="0"/>
              <a:t> The term WAN could be confused with WLAN, or wireless local area network. A WLAN is a type of LAN that uses wireless technology (nearly always Wi-Fi) to connect some or all computers and devices to the router, and in turn to one another and the Internet. </a:t>
            </a:r>
            <a:endParaRPr lang="en-PH" sz="3600" dirty="0"/>
          </a:p>
        </p:txBody>
      </p:sp>
      <p:sp>
        <p:nvSpPr>
          <p:cNvPr id="4" name="Title 1">
            <a:extLst>
              <a:ext uri="{FF2B5EF4-FFF2-40B4-BE49-F238E27FC236}">
                <a16:creationId xmlns:a16="http://schemas.microsoft.com/office/drawing/2014/main" id="{47D82F5E-70FD-4EAF-9B1A-27F4C5C63ED1}"/>
              </a:ext>
            </a:extLst>
          </p:cNvPr>
          <p:cNvSpPr>
            <a:spLocks noGrp="1"/>
          </p:cNvSpPr>
          <p:nvPr>
            <p:ph type="title"/>
          </p:nvPr>
        </p:nvSpPr>
        <p:spPr>
          <a:xfrm>
            <a:off x="0" y="95099"/>
            <a:ext cx="12192000" cy="1018035"/>
          </a:xfrm>
        </p:spPr>
        <p:txBody>
          <a:bodyPr>
            <a:noAutofit/>
          </a:bodyPr>
          <a:lstStyle/>
          <a:p>
            <a:r>
              <a:rPr lang="en-US" b="1" dirty="0">
                <a:ln>
                  <a:solidFill>
                    <a:sysClr val="windowText" lastClr="000000"/>
                  </a:solidFill>
                </a:ln>
              </a:rPr>
              <a:t>DEVICE LAN &amp; WAN NETWORK CONFIGURATIONS </a:t>
            </a:r>
            <a:endParaRPr lang="en-PH" b="1" dirty="0">
              <a:ln>
                <a:solidFill>
                  <a:sysClr val="windowText" lastClr="000000"/>
                </a:solidFill>
              </a:ln>
            </a:endParaRPr>
          </a:p>
        </p:txBody>
      </p:sp>
    </p:spTree>
    <p:extLst>
      <p:ext uri="{BB962C8B-B14F-4D97-AF65-F5344CB8AC3E}">
        <p14:creationId xmlns:p14="http://schemas.microsoft.com/office/powerpoint/2010/main" val="3401533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F4391C-6C88-41A8-BA11-48BFDE990088}"/>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pic>
        <p:nvPicPr>
          <p:cNvPr id="9" name="Picture 8">
            <a:extLst>
              <a:ext uri="{FF2B5EF4-FFF2-40B4-BE49-F238E27FC236}">
                <a16:creationId xmlns:a16="http://schemas.microsoft.com/office/drawing/2014/main" id="{54644E41-E973-4251-B9C9-D5FEE72A0826}"/>
              </a:ext>
            </a:extLst>
          </p:cNvPr>
          <p:cNvPicPr>
            <a:picLocks noChangeAspect="1"/>
          </p:cNvPicPr>
          <p:nvPr/>
        </p:nvPicPr>
        <p:blipFill>
          <a:blip r:embed="rId2"/>
          <a:stretch>
            <a:fillRect/>
          </a:stretch>
        </p:blipFill>
        <p:spPr>
          <a:xfrm>
            <a:off x="1267485" y="1547811"/>
            <a:ext cx="9657030" cy="4986489"/>
          </a:xfrm>
          <a:prstGeom prst="rect">
            <a:avLst/>
          </a:prstGeom>
        </p:spPr>
      </p:pic>
    </p:spTree>
    <p:extLst>
      <p:ext uri="{BB962C8B-B14F-4D97-AF65-F5344CB8AC3E}">
        <p14:creationId xmlns:p14="http://schemas.microsoft.com/office/powerpoint/2010/main" val="20019164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B83D2-F775-4228-AB76-0CFE53D50E7B}"/>
              </a:ext>
            </a:extLst>
          </p:cNvPr>
          <p:cNvSpPr>
            <a:spLocks noGrp="1"/>
          </p:cNvSpPr>
          <p:nvPr>
            <p:ph idx="1"/>
          </p:nvPr>
        </p:nvSpPr>
        <p:spPr/>
        <p:txBody>
          <a:bodyPr>
            <a:normAutofit/>
          </a:bodyPr>
          <a:lstStyle/>
          <a:p>
            <a:pPr marL="0" indent="0">
              <a:buNone/>
            </a:pPr>
            <a:r>
              <a:rPr lang="en-US" sz="3600" i="1" dirty="0"/>
              <a:t>STEP 1: Log into the router from your computer</a:t>
            </a:r>
          </a:p>
          <a:p>
            <a:pPr algn="just"/>
            <a:r>
              <a:rPr lang="en-US" sz="3600" dirty="0"/>
              <a:t>You will need to have a working network card or port with a computer attached in order to connect to the ADSL router. These instructions assume the default router setup. This guide assumes that you have set up all the physical connections as per the welcome note, found inside the router's box or at the back of device.</a:t>
            </a:r>
            <a:endParaRPr lang="en-PH" sz="3600" i="1" dirty="0"/>
          </a:p>
        </p:txBody>
      </p:sp>
      <p:sp>
        <p:nvSpPr>
          <p:cNvPr id="4" name="Title 6">
            <a:extLst>
              <a:ext uri="{FF2B5EF4-FFF2-40B4-BE49-F238E27FC236}">
                <a16:creationId xmlns:a16="http://schemas.microsoft.com/office/drawing/2014/main" id="{EB942F81-0273-41A4-ACEA-4B2746920F8D}"/>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7886557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012FE-CF9A-4E68-A43D-414F0EDC48D7}"/>
              </a:ext>
            </a:extLst>
          </p:cNvPr>
          <p:cNvSpPr>
            <a:spLocks noGrp="1"/>
          </p:cNvSpPr>
          <p:nvPr>
            <p:ph idx="1"/>
          </p:nvPr>
        </p:nvSpPr>
        <p:spPr>
          <a:xfrm>
            <a:off x="668595" y="1573163"/>
            <a:ext cx="10972800" cy="2427338"/>
          </a:xfrm>
        </p:spPr>
        <p:txBody>
          <a:bodyPr/>
          <a:lstStyle/>
          <a:p>
            <a:pPr algn="just"/>
            <a:r>
              <a:rPr lang="en-US" dirty="0"/>
              <a:t>Open a browser (Internet Explorer, Mozilla Firefox , Google Chrome etc. ) and type the brand of the router e.g. http:// </a:t>
            </a:r>
            <a:r>
              <a:rPr lang="en-US" dirty="0" err="1"/>
              <a:t>tplinkmodem</a:t>
            </a:r>
            <a:r>
              <a:rPr lang="en-US" dirty="0"/>
              <a:t> or type http://192.168.1.1 in the address bar</a:t>
            </a:r>
            <a:endParaRPr lang="en-PH" dirty="0"/>
          </a:p>
        </p:txBody>
      </p:sp>
      <p:pic>
        <p:nvPicPr>
          <p:cNvPr id="5" name="Picture 4">
            <a:extLst>
              <a:ext uri="{FF2B5EF4-FFF2-40B4-BE49-F238E27FC236}">
                <a16:creationId xmlns:a16="http://schemas.microsoft.com/office/drawing/2014/main" id="{1B746916-EE9F-4441-AC58-AAAEF9B77285}"/>
              </a:ext>
            </a:extLst>
          </p:cNvPr>
          <p:cNvPicPr>
            <a:picLocks noChangeAspect="1"/>
          </p:cNvPicPr>
          <p:nvPr/>
        </p:nvPicPr>
        <p:blipFill>
          <a:blip r:embed="rId2"/>
          <a:stretch>
            <a:fillRect/>
          </a:stretch>
        </p:blipFill>
        <p:spPr>
          <a:xfrm>
            <a:off x="1628774" y="4000501"/>
            <a:ext cx="8934451" cy="2288829"/>
          </a:xfrm>
          <a:prstGeom prst="rect">
            <a:avLst/>
          </a:prstGeom>
        </p:spPr>
      </p:pic>
      <p:sp>
        <p:nvSpPr>
          <p:cNvPr id="6" name="Title 6">
            <a:extLst>
              <a:ext uri="{FF2B5EF4-FFF2-40B4-BE49-F238E27FC236}">
                <a16:creationId xmlns:a16="http://schemas.microsoft.com/office/drawing/2014/main" id="{76945625-AD52-483B-82DA-FBC9FE3C2222}"/>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6698447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1026B0-4A69-47A1-9B7C-CAC334AEE4B8}"/>
              </a:ext>
            </a:extLst>
          </p:cNvPr>
          <p:cNvSpPr>
            <a:spLocks noGrp="1"/>
          </p:cNvSpPr>
          <p:nvPr>
            <p:ph idx="1"/>
          </p:nvPr>
        </p:nvSpPr>
        <p:spPr>
          <a:xfrm>
            <a:off x="668595" y="1573162"/>
            <a:ext cx="11199555" cy="4758813"/>
          </a:xfrm>
        </p:spPr>
        <p:txBody>
          <a:bodyPr>
            <a:normAutofit/>
          </a:bodyPr>
          <a:lstStyle/>
          <a:p>
            <a:pPr algn="just"/>
            <a:r>
              <a:rPr lang="en-US" sz="3600" dirty="0"/>
              <a:t>The browser should ask you for username and password, use username: admin and password: admin (these are the default for Linksys routers, refer to your manual if they don't work) </a:t>
            </a:r>
            <a:endParaRPr lang="en-PH" sz="3600" dirty="0"/>
          </a:p>
        </p:txBody>
      </p:sp>
      <p:pic>
        <p:nvPicPr>
          <p:cNvPr id="5" name="Picture 4">
            <a:extLst>
              <a:ext uri="{FF2B5EF4-FFF2-40B4-BE49-F238E27FC236}">
                <a16:creationId xmlns:a16="http://schemas.microsoft.com/office/drawing/2014/main" id="{B5A7B0C0-BF79-4BB7-A071-9CF87A7482C8}"/>
              </a:ext>
            </a:extLst>
          </p:cNvPr>
          <p:cNvPicPr>
            <a:picLocks noChangeAspect="1"/>
          </p:cNvPicPr>
          <p:nvPr/>
        </p:nvPicPr>
        <p:blipFill>
          <a:blip r:embed="rId2"/>
          <a:stretch>
            <a:fillRect/>
          </a:stretch>
        </p:blipFill>
        <p:spPr>
          <a:xfrm>
            <a:off x="4906200" y="3429000"/>
            <a:ext cx="6617205" cy="3257701"/>
          </a:xfrm>
          <a:prstGeom prst="rect">
            <a:avLst/>
          </a:prstGeom>
        </p:spPr>
      </p:pic>
      <p:sp>
        <p:nvSpPr>
          <p:cNvPr id="6" name="Title 6">
            <a:extLst>
              <a:ext uri="{FF2B5EF4-FFF2-40B4-BE49-F238E27FC236}">
                <a16:creationId xmlns:a16="http://schemas.microsoft.com/office/drawing/2014/main" id="{2009733B-1D1C-4A42-9843-F86DDA564800}"/>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29864065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9342A-C129-4F84-8C43-5008DAF205C0}"/>
              </a:ext>
            </a:extLst>
          </p:cNvPr>
          <p:cNvSpPr>
            <a:spLocks noGrp="1"/>
          </p:cNvSpPr>
          <p:nvPr>
            <p:ph idx="1"/>
          </p:nvPr>
        </p:nvSpPr>
        <p:spPr/>
        <p:txBody>
          <a:bodyPr>
            <a:noAutofit/>
          </a:bodyPr>
          <a:lstStyle/>
          <a:p>
            <a:pPr marL="0" indent="0">
              <a:buNone/>
            </a:pPr>
            <a:r>
              <a:rPr lang="en-US" sz="3600" i="1" dirty="0"/>
              <a:t>STEP 2: Configure Local Area Network(LAN) Settings</a:t>
            </a:r>
          </a:p>
          <a:p>
            <a:pPr lvl="1">
              <a:buFontTx/>
              <a:buChar char="-"/>
            </a:pPr>
            <a:r>
              <a:rPr lang="en-US" sz="3600" dirty="0"/>
              <a:t>Click on Interface Setup.</a:t>
            </a:r>
          </a:p>
          <a:p>
            <a:pPr lvl="1">
              <a:buFontTx/>
              <a:buChar char="-"/>
            </a:pPr>
            <a:r>
              <a:rPr lang="en-US" sz="3600" dirty="0"/>
              <a:t>Click on LAN. 55</a:t>
            </a:r>
          </a:p>
          <a:p>
            <a:pPr lvl="1">
              <a:buFontTx/>
              <a:buChar char="-"/>
            </a:pPr>
            <a:r>
              <a:rPr lang="en-US" sz="3600" dirty="0"/>
              <a:t>Choose and change for your LAN IP ADDRESS and enter it next to IP ADDRESS.</a:t>
            </a:r>
          </a:p>
          <a:p>
            <a:pPr lvl="1">
              <a:buFontTx/>
              <a:buChar char="-"/>
            </a:pPr>
            <a:r>
              <a:rPr lang="en-US" sz="3600" dirty="0"/>
              <a:t>NOTE: (3rd) digit of your IP should the same as DHCP Server. (192.168.__.1)</a:t>
            </a:r>
          </a:p>
        </p:txBody>
      </p:sp>
      <p:sp>
        <p:nvSpPr>
          <p:cNvPr id="4" name="Title 6">
            <a:extLst>
              <a:ext uri="{FF2B5EF4-FFF2-40B4-BE49-F238E27FC236}">
                <a16:creationId xmlns:a16="http://schemas.microsoft.com/office/drawing/2014/main" id="{F62923AE-0A82-4E37-89DC-77055AC2B6E0}"/>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18309754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6E9ECA-08F8-40C5-9527-EC47268AC314}"/>
              </a:ext>
            </a:extLst>
          </p:cNvPr>
          <p:cNvSpPr>
            <a:spLocks noGrp="1"/>
          </p:cNvSpPr>
          <p:nvPr>
            <p:ph idx="1"/>
          </p:nvPr>
        </p:nvSpPr>
        <p:spPr/>
        <p:txBody>
          <a:bodyPr>
            <a:normAutofit/>
          </a:bodyPr>
          <a:lstStyle/>
          <a:p>
            <a:pPr marL="0" lvl="1" indent="0">
              <a:buNone/>
            </a:pPr>
            <a:r>
              <a:rPr lang="en-US" sz="3600" i="1" dirty="0"/>
              <a:t>STEP 2: Configure Local Area Network(LAN) Settings</a:t>
            </a:r>
          </a:p>
          <a:p>
            <a:pPr lvl="1">
              <a:buFontTx/>
              <a:buChar char="-"/>
            </a:pPr>
            <a:r>
              <a:rPr lang="en-US" sz="3600" dirty="0"/>
              <a:t>Configure Starting IP Address and IP Pool count. (how many users can connect to the device)</a:t>
            </a:r>
          </a:p>
          <a:p>
            <a:pPr lvl="1">
              <a:buFontTx/>
              <a:buChar char="-"/>
            </a:pPr>
            <a:r>
              <a:rPr lang="en-US" sz="3600" dirty="0"/>
              <a:t>Configure LAN/Ethernet port can be use.</a:t>
            </a:r>
          </a:p>
          <a:p>
            <a:pPr lvl="1">
              <a:buFontTx/>
              <a:buChar char="-"/>
            </a:pPr>
            <a:r>
              <a:rPr lang="en-US" sz="3600" dirty="0"/>
              <a:t>Click SAVE to save the new LAN settings.</a:t>
            </a:r>
            <a:endParaRPr lang="en-PH" sz="3600" dirty="0"/>
          </a:p>
          <a:p>
            <a:endParaRPr lang="en-PH" sz="3600" dirty="0"/>
          </a:p>
        </p:txBody>
      </p:sp>
      <p:sp>
        <p:nvSpPr>
          <p:cNvPr id="4" name="Title 6">
            <a:extLst>
              <a:ext uri="{FF2B5EF4-FFF2-40B4-BE49-F238E27FC236}">
                <a16:creationId xmlns:a16="http://schemas.microsoft.com/office/drawing/2014/main" id="{562DCE2C-37F7-439C-8119-3C84304EDD9A}"/>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271297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985B-DA7A-4350-B567-C7423E34D36B}"/>
              </a:ext>
            </a:extLst>
          </p:cNvPr>
          <p:cNvSpPr>
            <a:spLocks noGrp="1"/>
          </p:cNvSpPr>
          <p:nvPr>
            <p:ph type="title"/>
          </p:nvPr>
        </p:nvSpPr>
        <p:spPr/>
        <p:txBody>
          <a:bodyPr/>
          <a:lstStyle/>
          <a:p>
            <a:endParaRPr lang="en-PH"/>
          </a:p>
        </p:txBody>
      </p:sp>
      <p:pic>
        <p:nvPicPr>
          <p:cNvPr id="7" name="Picture 6">
            <a:extLst>
              <a:ext uri="{FF2B5EF4-FFF2-40B4-BE49-F238E27FC236}">
                <a16:creationId xmlns:a16="http://schemas.microsoft.com/office/drawing/2014/main" id="{CB145FC2-9389-447B-994F-23FABD7F0EF9}"/>
              </a:ext>
            </a:extLst>
          </p:cNvPr>
          <p:cNvPicPr>
            <a:picLocks noChangeAspect="1"/>
          </p:cNvPicPr>
          <p:nvPr/>
        </p:nvPicPr>
        <p:blipFill>
          <a:blip r:embed="rId2"/>
          <a:stretch>
            <a:fillRect/>
          </a:stretch>
        </p:blipFill>
        <p:spPr>
          <a:xfrm>
            <a:off x="0" y="0"/>
            <a:ext cx="12192000" cy="6877503"/>
          </a:xfrm>
          <a:prstGeom prst="rect">
            <a:avLst/>
          </a:prstGeom>
        </p:spPr>
      </p:pic>
    </p:spTree>
    <p:extLst>
      <p:ext uri="{BB962C8B-B14F-4D97-AF65-F5344CB8AC3E}">
        <p14:creationId xmlns:p14="http://schemas.microsoft.com/office/powerpoint/2010/main" val="5961187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D9CDA-5368-44F6-93A9-1BBC15E1A45A}"/>
              </a:ext>
            </a:extLst>
          </p:cNvPr>
          <p:cNvSpPr>
            <a:spLocks noGrp="1"/>
          </p:cNvSpPr>
          <p:nvPr>
            <p:ph idx="1"/>
          </p:nvPr>
        </p:nvSpPr>
        <p:spPr/>
        <p:txBody>
          <a:bodyPr>
            <a:normAutofit/>
          </a:bodyPr>
          <a:lstStyle/>
          <a:p>
            <a:pPr marL="0" indent="0">
              <a:buNone/>
            </a:pPr>
            <a:r>
              <a:rPr lang="en-US" sz="3600" i="1" dirty="0"/>
              <a:t>STEP 3: Reconnect on LAN Network for new Address. </a:t>
            </a:r>
          </a:p>
          <a:p>
            <a:pPr marL="895350" indent="-438150">
              <a:buFontTx/>
              <a:buChar char="-"/>
            </a:pPr>
            <a:r>
              <a:rPr lang="en-US" sz="3600" dirty="0"/>
              <a:t>Click on START MENU.</a:t>
            </a:r>
          </a:p>
          <a:p>
            <a:pPr marL="895350" indent="-438150">
              <a:buFontTx/>
              <a:buChar char="-"/>
            </a:pPr>
            <a:r>
              <a:rPr lang="en-US" sz="3600" dirty="0"/>
              <a:t>TYPE </a:t>
            </a:r>
            <a:r>
              <a:rPr lang="en-US" sz="3600" dirty="0" err="1"/>
              <a:t>cmd</a:t>
            </a:r>
            <a:r>
              <a:rPr lang="en-US" sz="3600" dirty="0"/>
              <a:t> to enter the DOS.</a:t>
            </a:r>
          </a:p>
          <a:p>
            <a:pPr marL="895350" indent="-438150">
              <a:buFontTx/>
              <a:buChar char="-"/>
            </a:pPr>
            <a:r>
              <a:rPr lang="en-US" sz="3600" dirty="0"/>
              <a:t>Type ipconfig /release</a:t>
            </a:r>
          </a:p>
          <a:p>
            <a:pPr marL="895350" indent="-438150">
              <a:buFontTx/>
              <a:buChar char="-"/>
            </a:pPr>
            <a:r>
              <a:rPr lang="en-US" sz="3600" dirty="0"/>
              <a:t>Then wait</a:t>
            </a:r>
          </a:p>
          <a:p>
            <a:pPr marL="895350" indent="-438150">
              <a:buFontTx/>
              <a:buChar char="-"/>
            </a:pPr>
            <a:r>
              <a:rPr lang="en-US" sz="3600" dirty="0"/>
              <a:t>On the Graphical Interface</a:t>
            </a:r>
            <a:endParaRPr lang="en-PH" sz="3600" dirty="0"/>
          </a:p>
        </p:txBody>
      </p:sp>
      <p:sp>
        <p:nvSpPr>
          <p:cNvPr id="5" name="Title 6">
            <a:extLst>
              <a:ext uri="{FF2B5EF4-FFF2-40B4-BE49-F238E27FC236}">
                <a16:creationId xmlns:a16="http://schemas.microsoft.com/office/drawing/2014/main" id="{C79C4E6A-FFE6-4412-9A78-54C98960073E}"/>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198526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8ED9-7223-45E2-AF58-2C53EDAF23DA}"/>
              </a:ext>
            </a:extLst>
          </p:cNvPr>
          <p:cNvSpPr>
            <a:spLocks noGrp="1"/>
          </p:cNvSpPr>
          <p:nvPr>
            <p:ph type="title"/>
          </p:nvPr>
        </p:nvSpPr>
        <p:spPr/>
        <p:txBody>
          <a:bodyPr>
            <a:normAutofit/>
          </a:bodyPr>
          <a:lstStyle/>
          <a:p>
            <a:r>
              <a:rPr lang="en-US" sz="5400" b="1" dirty="0">
                <a:ln>
                  <a:solidFill>
                    <a:schemeClr val="tx1"/>
                  </a:solidFill>
                </a:ln>
              </a:rPr>
              <a:t>Physical Network</a:t>
            </a:r>
            <a:endParaRPr lang="en-PH" sz="5400" b="1" dirty="0">
              <a:ln>
                <a:solidFill>
                  <a:schemeClr val="tx1"/>
                </a:solidFill>
              </a:ln>
            </a:endParaRPr>
          </a:p>
        </p:txBody>
      </p:sp>
      <p:pic>
        <p:nvPicPr>
          <p:cNvPr id="12294" name="Picture 6" descr="A simple network layout for Astrids marketing department. Click on the  image to browser more network diagram examples and templates.#… | Layout,  Networking, Diagram">
            <a:extLst>
              <a:ext uri="{FF2B5EF4-FFF2-40B4-BE49-F238E27FC236}">
                <a16:creationId xmlns:a16="http://schemas.microsoft.com/office/drawing/2014/main" id="{8F8E844D-5BC2-49FF-89C5-80B924985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713" y="1947073"/>
            <a:ext cx="8002559" cy="4513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D9B73F-77E1-C116-787E-BACE96F24D44}"/>
              </a:ext>
            </a:extLst>
          </p:cNvPr>
          <p:cNvSpPr txBox="1"/>
          <p:nvPr/>
        </p:nvSpPr>
        <p:spPr>
          <a:xfrm>
            <a:off x="3426691" y="1265534"/>
            <a:ext cx="916478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actual layout of the computer cables and other network devices. </a:t>
            </a:r>
          </a:p>
          <a:p>
            <a:endParaRPr lang="en-PH" sz="2400" dirty="0"/>
          </a:p>
        </p:txBody>
      </p:sp>
    </p:spTree>
    <p:extLst>
      <p:ext uri="{BB962C8B-B14F-4D97-AF65-F5344CB8AC3E}">
        <p14:creationId xmlns:p14="http://schemas.microsoft.com/office/powerpoint/2010/main" val="33146554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6B66B-6932-4194-BD3C-6E4153ADFFAF}"/>
              </a:ext>
            </a:extLst>
          </p:cNvPr>
          <p:cNvSpPr>
            <a:spLocks noGrp="1"/>
          </p:cNvSpPr>
          <p:nvPr>
            <p:ph idx="1"/>
          </p:nvPr>
        </p:nvSpPr>
        <p:spPr/>
        <p:txBody>
          <a:bodyPr>
            <a:noAutofit/>
          </a:bodyPr>
          <a:lstStyle/>
          <a:p>
            <a:pPr marL="361950" indent="0">
              <a:buNone/>
            </a:pPr>
            <a:r>
              <a:rPr lang="en-US" sz="3600" i="1" dirty="0"/>
              <a:t>STEP 3: Reconnect on LAN Network for new Address. </a:t>
            </a:r>
          </a:p>
          <a:p>
            <a:pPr marL="990600" indent="-628650">
              <a:buFontTx/>
              <a:buChar char="-"/>
            </a:pPr>
            <a:r>
              <a:rPr lang="en-US" sz="3600" dirty="0"/>
              <a:t>Click on NETWORK - Network and Sharing Center</a:t>
            </a:r>
          </a:p>
          <a:p>
            <a:pPr marL="990600" indent="-628650">
              <a:buFontTx/>
              <a:buChar char="-"/>
            </a:pPr>
            <a:r>
              <a:rPr lang="en-US" sz="3600" dirty="0"/>
              <a:t>Change adapter setting - Right Click - Local Area Connection (LAC)</a:t>
            </a:r>
          </a:p>
          <a:p>
            <a:pPr marL="990600" indent="-628650">
              <a:buFontTx/>
              <a:buChar char="-"/>
            </a:pPr>
            <a:r>
              <a:rPr lang="en-US" sz="3600" dirty="0"/>
              <a:t>Click on Disable then Enable.</a:t>
            </a:r>
          </a:p>
          <a:p>
            <a:pPr marL="990600" indent="-628650">
              <a:buFontTx/>
              <a:buChar char="-"/>
            </a:pPr>
            <a:r>
              <a:rPr lang="en-US" sz="3600" dirty="0"/>
              <a:t>Type ipconfig /renew</a:t>
            </a:r>
          </a:p>
          <a:p>
            <a:pPr marL="990600" indent="-628650">
              <a:buFontTx/>
              <a:buChar char="-"/>
            </a:pPr>
            <a:r>
              <a:rPr lang="en-US" sz="3600" dirty="0"/>
              <a:t>Then wait again for the new IP ADDRESS. </a:t>
            </a:r>
            <a:endParaRPr lang="en-PH" sz="3600" dirty="0"/>
          </a:p>
        </p:txBody>
      </p:sp>
      <p:sp>
        <p:nvSpPr>
          <p:cNvPr id="4" name="Title 6">
            <a:extLst>
              <a:ext uri="{FF2B5EF4-FFF2-40B4-BE49-F238E27FC236}">
                <a16:creationId xmlns:a16="http://schemas.microsoft.com/office/drawing/2014/main" id="{4F0032E0-2658-4578-8687-BA18423CEA2D}"/>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35649165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3B856-2478-432C-85B1-02C8D52FC4B8}"/>
              </a:ext>
            </a:extLst>
          </p:cNvPr>
          <p:cNvPicPr>
            <a:picLocks noChangeAspect="1"/>
          </p:cNvPicPr>
          <p:nvPr/>
        </p:nvPicPr>
        <p:blipFill>
          <a:blip r:embed="rId2"/>
          <a:stretch>
            <a:fillRect/>
          </a:stretch>
        </p:blipFill>
        <p:spPr>
          <a:xfrm>
            <a:off x="0" y="0"/>
            <a:ext cx="12192000" cy="6861068"/>
          </a:xfrm>
          <a:prstGeom prst="rect">
            <a:avLst/>
          </a:prstGeom>
        </p:spPr>
      </p:pic>
    </p:spTree>
    <p:extLst>
      <p:ext uri="{BB962C8B-B14F-4D97-AF65-F5344CB8AC3E}">
        <p14:creationId xmlns:p14="http://schemas.microsoft.com/office/powerpoint/2010/main" val="37188661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04FBE2-F153-4A37-BA34-396D6C64049A}"/>
              </a:ext>
            </a:extLst>
          </p:cNvPr>
          <p:cNvSpPr>
            <a:spLocks noGrp="1"/>
          </p:cNvSpPr>
          <p:nvPr>
            <p:ph idx="1"/>
          </p:nvPr>
        </p:nvSpPr>
        <p:spPr/>
        <p:txBody>
          <a:bodyPr>
            <a:normAutofit/>
          </a:bodyPr>
          <a:lstStyle/>
          <a:p>
            <a:pPr marL="0" indent="0">
              <a:buNone/>
            </a:pPr>
            <a:r>
              <a:rPr lang="en-US" sz="3600" i="1" dirty="0"/>
              <a:t>STEP 4: Configure IP Reservation using MAC Address.</a:t>
            </a:r>
          </a:p>
          <a:p>
            <a:pPr marL="895350" indent="-438150">
              <a:buFontTx/>
              <a:buChar char="-"/>
            </a:pPr>
            <a:r>
              <a:rPr lang="en-US" sz="3600" dirty="0"/>
              <a:t>On the DHCP Table</a:t>
            </a:r>
          </a:p>
          <a:p>
            <a:pPr marL="895350" indent="-438150">
              <a:buFontTx/>
              <a:buChar char="-"/>
            </a:pPr>
            <a:r>
              <a:rPr lang="en-US" sz="3600" dirty="0"/>
              <a:t>Highlight then COPY and PASTE the MAC ADDRESS</a:t>
            </a:r>
          </a:p>
          <a:p>
            <a:pPr marL="895350" indent="-438150">
              <a:buFontTx/>
              <a:buChar char="-"/>
            </a:pPr>
            <a:r>
              <a:rPr lang="en-US" sz="3600" dirty="0"/>
              <a:t>Click SAVE to save the new LAN settings.</a:t>
            </a:r>
          </a:p>
          <a:p>
            <a:pPr marL="895350" indent="-438150">
              <a:buFontTx/>
              <a:buChar char="-"/>
            </a:pPr>
            <a:r>
              <a:rPr lang="en-US" sz="3600" dirty="0"/>
              <a:t>NOTE: For the Documentation write down all the IP ADDRESS you change and especially the new IP ADDRESS. </a:t>
            </a:r>
            <a:endParaRPr lang="en-PH" sz="3600" dirty="0"/>
          </a:p>
        </p:txBody>
      </p:sp>
      <p:sp>
        <p:nvSpPr>
          <p:cNvPr id="4" name="Title 6">
            <a:extLst>
              <a:ext uri="{FF2B5EF4-FFF2-40B4-BE49-F238E27FC236}">
                <a16:creationId xmlns:a16="http://schemas.microsoft.com/office/drawing/2014/main" id="{0B1DCBD5-9B53-4144-8083-3B9D4FC653FD}"/>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8181663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41F4C4-76F7-4844-AF73-F10F1AF22505}"/>
              </a:ext>
            </a:extLst>
          </p:cNvPr>
          <p:cNvPicPr>
            <a:picLocks noChangeAspect="1"/>
          </p:cNvPicPr>
          <p:nvPr/>
        </p:nvPicPr>
        <p:blipFill>
          <a:blip r:embed="rId2"/>
          <a:stretch>
            <a:fillRect/>
          </a:stretch>
        </p:blipFill>
        <p:spPr>
          <a:xfrm>
            <a:off x="1102218" y="1385887"/>
            <a:ext cx="9987563" cy="5472113"/>
          </a:xfrm>
          <a:prstGeom prst="rect">
            <a:avLst/>
          </a:prstGeom>
        </p:spPr>
      </p:pic>
      <p:sp>
        <p:nvSpPr>
          <p:cNvPr id="6" name="Title 6">
            <a:extLst>
              <a:ext uri="{FF2B5EF4-FFF2-40B4-BE49-F238E27FC236}">
                <a16:creationId xmlns:a16="http://schemas.microsoft.com/office/drawing/2014/main" id="{5EBD3F4F-9E78-4737-A854-CEB67ADBDC01}"/>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32153572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08FEF-0FFF-437C-9488-97AA74CD3A9A}"/>
              </a:ext>
            </a:extLst>
          </p:cNvPr>
          <p:cNvSpPr>
            <a:spLocks noGrp="1"/>
          </p:cNvSpPr>
          <p:nvPr>
            <p:ph idx="1"/>
          </p:nvPr>
        </p:nvSpPr>
        <p:spPr/>
        <p:txBody>
          <a:bodyPr>
            <a:normAutofit/>
          </a:bodyPr>
          <a:lstStyle/>
          <a:p>
            <a:pPr marL="0" indent="0">
              <a:buNone/>
            </a:pPr>
            <a:r>
              <a:rPr lang="en-US" sz="3600" i="1" dirty="0"/>
              <a:t>STEP 5: Configure </a:t>
            </a:r>
            <a:r>
              <a:rPr lang="en-US" sz="3600" i="1" dirty="0" err="1"/>
              <a:t>AccessPoint</a:t>
            </a:r>
            <a:endParaRPr lang="en-US" sz="3600" i="1" dirty="0"/>
          </a:p>
          <a:p>
            <a:pPr marL="895350" indent="-438150" algn="just">
              <a:buFontTx/>
              <a:buChar char="-"/>
            </a:pPr>
            <a:r>
              <a:rPr lang="en-US" sz="3600" dirty="0"/>
              <a:t>Open a browser (Internet Explorer, Mozilla Firefox , Google Chrome etc. ) and type the brand of the router e.g. http:// </a:t>
            </a:r>
            <a:r>
              <a:rPr lang="en-US" sz="3600" dirty="0" err="1"/>
              <a:t>tplinkap</a:t>
            </a:r>
            <a:r>
              <a:rPr lang="en-US" sz="3600" dirty="0"/>
              <a:t> or type http://192.168.0.254 in the address bar or refer to manufacturers' manual</a:t>
            </a:r>
          </a:p>
          <a:p>
            <a:pPr>
              <a:buFontTx/>
              <a:buChar char="-"/>
            </a:pPr>
            <a:endParaRPr lang="en-PH" sz="3600" dirty="0"/>
          </a:p>
        </p:txBody>
      </p:sp>
      <p:sp>
        <p:nvSpPr>
          <p:cNvPr id="4" name="Title 6">
            <a:extLst>
              <a:ext uri="{FF2B5EF4-FFF2-40B4-BE49-F238E27FC236}">
                <a16:creationId xmlns:a16="http://schemas.microsoft.com/office/drawing/2014/main" id="{39357D2A-B8AF-49AD-B354-D9797D5BFE73}"/>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3356118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C3477C-2BF9-4064-ABBE-10950E76F9FD}"/>
              </a:ext>
            </a:extLst>
          </p:cNvPr>
          <p:cNvPicPr>
            <a:picLocks noChangeAspect="1"/>
          </p:cNvPicPr>
          <p:nvPr/>
        </p:nvPicPr>
        <p:blipFill>
          <a:blip r:embed="rId2"/>
          <a:stretch>
            <a:fillRect/>
          </a:stretch>
        </p:blipFill>
        <p:spPr>
          <a:xfrm>
            <a:off x="0" y="0"/>
            <a:ext cx="12192000" cy="6871680"/>
          </a:xfrm>
          <a:prstGeom prst="rect">
            <a:avLst/>
          </a:prstGeom>
        </p:spPr>
      </p:pic>
    </p:spTree>
    <p:extLst>
      <p:ext uri="{BB962C8B-B14F-4D97-AF65-F5344CB8AC3E}">
        <p14:creationId xmlns:p14="http://schemas.microsoft.com/office/powerpoint/2010/main" val="24964417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8A673-47FB-4333-856D-A2FD581FE5E1}"/>
              </a:ext>
            </a:extLst>
          </p:cNvPr>
          <p:cNvPicPr>
            <a:picLocks noChangeAspect="1"/>
          </p:cNvPicPr>
          <p:nvPr/>
        </p:nvPicPr>
        <p:blipFill>
          <a:blip r:embed="rId3"/>
          <a:stretch>
            <a:fillRect/>
          </a:stretch>
        </p:blipFill>
        <p:spPr>
          <a:xfrm>
            <a:off x="281986" y="1862137"/>
            <a:ext cx="11628027" cy="4329113"/>
          </a:xfrm>
          <a:prstGeom prst="rect">
            <a:avLst/>
          </a:prstGeom>
        </p:spPr>
      </p:pic>
      <p:sp>
        <p:nvSpPr>
          <p:cNvPr id="6" name="Title 6">
            <a:extLst>
              <a:ext uri="{FF2B5EF4-FFF2-40B4-BE49-F238E27FC236}">
                <a16:creationId xmlns:a16="http://schemas.microsoft.com/office/drawing/2014/main" id="{26AFB8C9-C53E-4744-A112-8CDC080523EA}"/>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30194878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5B54EB1-F6ED-4C0E-83A0-8DA9EF1B75A3}"/>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pic>
        <p:nvPicPr>
          <p:cNvPr id="6" name="Picture 5">
            <a:extLst>
              <a:ext uri="{FF2B5EF4-FFF2-40B4-BE49-F238E27FC236}">
                <a16:creationId xmlns:a16="http://schemas.microsoft.com/office/drawing/2014/main" id="{B9BBE720-2002-4B03-B53E-4D69FDE26BEE}"/>
              </a:ext>
            </a:extLst>
          </p:cNvPr>
          <p:cNvPicPr>
            <a:picLocks noChangeAspect="1"/>
          </p:cNvPicPr>
          <p:nvPr/>
        </p:nvPicPr>
        <p:blipFill>
          <a:blip r:embed="rId2"/>
          <a:stretch>
            <a:fillRect/>
          </a:stretch>
        </p:blipFill>
        <p:spPr>
          <a:xfrm>
            <a:off x="454833" y="1438274"/>
            <a:ext cx="11282333" cy="5248427"/>
          </a:xfrm>
          <a:prstGeom prst="rect">
            <a:avLst/>
          </a:prstGeom>
        </p:spPr>
      </p:pic>
    </p:spTree>
    <p:extLst>
      <p:ext uri="{BB962C8B-B14F-4D97-AF65-F5344CB8AC3E}">
        <p14:creationId xmlns:p14="http://schemas.microsoft.com/office/powerpoint/2010/main" val="16960227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01C39B-FD97-49E4-B0A6-0FE79E95EAE6}"/>
              </a:ext>
            </a:extLst>
          </p:cNvPr>
          <p:cNvPicPr>
            <a:picLocks noChangeAspect="1"/>
          </p:cNvPicPr>
          <p:nvPr/>
        </p:nvPicPr>
        <p:blipFill>
          <a:blip r:embed="rId3"/>
          <a:stretch>
            <a:fillRect/>
          </a:stretch>
        </p:blipFill>
        <p:spPr>
          <a:xfrm>
            <a:off x="1103138" y="1336706"/>
            <a:ext cx="9985723" cy="5349995"/>
          </a:xfrm>
          <a:prstGeom prst="rect">
            <a:avLst/>
          </a:prstGeom>
        </p:spPr>
      </p:pic>
      <p:sp>
        <p:nvSpPr>
          <p:cNvPr id="6" name="Title 6">
            <a:extLst>
              <a:ext uri="{FF2B5EF4-FFF2-40B4-BE49-F238E27FC236}">
                <a16:creationId xmlns:a16="http://schemas.microsoft.com/office/drawing/2014/main" id="{4998F013-16E2-4332-97B7-3DF9CC07C215}"/>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21849156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B73C1C-FC24-4CB0-9ED9-81264F762FBB}"/>
              </a:ext>
            </a:extLst>
          </p:cNvPr>
          <p:cNvSpPr>
            <a:spLocks noGrp="1"/>
          </p:cNvSpPr>
          <p:nvPr>
            <p:ph idx="1"/>
          </p:nvPr>
        </p:nvSpPr>
        <p:spPr>
          <a:xfrm>
            <a:off x="98016" y="1535001"/>
            <a:ext cx="2608005" cy="2160637"/>
          </a:xfrm>
        </p:spPr>
        <p:txBody>
          <a:bodyPr>
            <a:normAutofit/>
          </a:bodyPr>
          <a:lstStyle/>
          <a:p>
            <a:pPr marL="0" indent="0">
              <a:buNone/>
            </a:pPr>
            <a:r>
              <a:rPr lang="en-US" sz="3600" i="1" dirty="0"/>
              <a:t>Network Settings</a:t>
            </a:r>
            <a:endParaRPr lang="en-PH" sz="3600" i="1" dirty="0"/>
          </a:p>
        </p:txBody>
      </p:sp>
      <p:sp>
        <p:nvSpPr>
          <p:cNvPr id="4" name="Title 6">
            <a:extLst>
              <a:ext uri="{FF2B5EF4-FFF2-40B4-BE49-F238E27FC236}">
                <a16:creationId xmlns:a16="http://schemas.microsoft.com/office/drawing/2014/main" id="{F7AD932D-E978-4DC8-93FE-AF50DFD94F82}"/>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pic>
        <p:nvPicPr>
          <p:cNvPr id="6" name="Picture 5">
            <a:extLst>
              <a:ext uri="{FF2B5EF4-FFF2-40B4-BE49-F238E27FC236}">
                <a16:creationId xmlns:a16="http://schemas.microsoft.com/office/drawing/2014/main" id="{DEE17B66-B705-4C64-899A-60B9695A528A}"/>
              </a:ext>
            </a:extLst>
          </p:cNvPr>
          <p:cNvPicPr>
            <a:picLocks noChangeAspect="1"/>
          </p:cNvPicPr>
          <p:nvPr/>
        </p:nvPicPr>
        <p:blipFill>
          <a:blip r:embed="rId2"/>
          <a:stretch>
            <a:fillRect/>
          </a:stretch>
        </p:blipFill>
        <p:spPr>
          <a:xfrm>
            <a:off x="1944021" y="1325794"/>
            <a:ext cx="9733629" cy="5360907"/>
          </a:xfrm>
          <a:prstGeom prst="rect">
            <a:avLst/>
          </a:prstGeom>
        </p:spPr>
      </p:pic>
    </p:spTree>
    <p:extLst>
      <p:ext uri="{BB962C8B-B14F-4D97-AF65-F5344CB8AC3E}">
        <p14:creationId xmlns:p14="http://schemas.microsoft.com/office/powerpoint/2010/main" val="534681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5A3-6570-4C23-98FD-64ADAC3582E3}"/>
              </a:ext>
            </a:extLst>
          </p:cNvPr>
          <p:cNvSpPr>
            <a:spLocks noGrp="1"/>
          </p:cNvSpPr>
          <p:nvPr>
            <p:ph type="title"/>
          </p:nvPr>
        </p:nvSpPr>
        <p:spPr/>
        <p:txBody>
          <a:bodyPr>
            <a:normAutofit/>
          </a:bodyPr>
          <a:lstStyle/>
          <a:p>
            <a:r>
              <a:rPr lang="en-US" sz="5400" b="1" dirty="0">
                <a:ln>
                  <a:solidFill>
                    <a:schemeClr val="tx1"/>
                  </a:solidFill>
                </a:ln>
              </a:rPr>
              <a:t>Logical Network</a:t>
            </a:r>
            <a:endParaRPr lang="en-PH" sz="5400" b="1" dirty="0">
              <a:ln>
                <a:solidFill>
                  <a:schemeClr val="tx1"/>
                </a:solidFill>
              </a:ln>
            </a:endParaRPr>
          </a:p>
        </p:txBody>
      </p:sp>
      <p:pic>
        <p:nvPicPr>
          <p:cNvPr id="13314" name="Picture 2" descr="Logical Network Diagram Template | Network Diagram Template">
            <a:extLst>
              <a:ext uri="{FF2B5EF4-FFF2-40B4-BE49-F238E27FC236}">
                <a16:creationId xmlns:a16="http://schemas.microsoft.com/office/drawing/2014/main" id="{669B1313-7678-4BF8-ACFA-D07318D82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65" y="1629957"/>
            <a:ext cx="6540789" cy="50567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AE63DE-09E6-2D11-0B53-C33C0E6A6B77}"/>
              </a:ext>
            </a:extLst>
          </p:cNvPr>
          <p:cNvSpPr txBox="1"/>
          <p:nvPr/>
        </p:nvSpPr>
        <p:spPr>
          <a:xfrm>
            <a:off x="7081566" y="1942291"/>
            <a:ext cx="4880969" cy="4154984"/>
          </a:xfrm>
          <a:prstGeom prst="rect">
            <a:avLst/>
          </a:prstGeom>
          <a:noFill/>
        </p:spPr>
        <p:txBody>
          <a:bodyPr wrap="square">
            <a:spAutoFit/>
          </a:bodyPr>
          <a:lstStyle/>
          <a:p>
            <a:r>
              <a:rPr lang="en-US" sz="2400" dirty="0"/>
              <a:t>- the way in which the network appears to the devices that use it.</a:t>
            </a:r>
          </a:p>
          <a:p>
            <a:endParaRPr lang="en-US" sz="2400" dirty="0"/>
          </a:p>
          <a:p>
            <a:pPr marL="171450" indent="-171450">
              <a:buFontTx/>
              <a:buChar char="-"/>
            </a:pPr>
            <a:r>
              <a:rPr lang="en-US" sz="2400" b="0" i="0" dirty="0">
                <a:solidFill>
                  <a:srgbClr val="222222"/>
                </a:solidFill>
                <a:effectLst/>
                <a:latin typeface="Open Sans"/>
              </a:rPr>
              <a:t>The logical Network is the definition of how signals and information travel from point to point within the network. You may see a different logical topology then the physical topology, although they could be the same. </a:t>
            </a:r>
            <a:endParaRPr lang="en-PH" sz="2400" dirty="0"/>
          </a:p>
        </p:txBody>
      </p:sp>
    </p:spTree>
    <p:extLst>
      <p:ext uri="{BB962C8B-B14F-4D97-AF65-F5344CB8AC3E}">
        <p14:creationId xmlns:p14="http://schemas.microsoft.com/office/powerpoint/2010/main" val="18213482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3C935-1A7F-4898-A2F4-767C8F20FD5F}"/>
              </a:ext>
            </a:extLst>
          </p:cNvPr>
          <p:cNvSpPr>
            <a:spLocks noGrp="1"/>
          </p:cNvSpPr>
          <p:nvPr>
            <p:ph idx="1"/>
          </p:nvPr>
        </p:nvSpPr>
        <p:spPr>
          <a:xfrm>
            <a:off x="0" y="1611263"/>
            <a:ext cx="3008055" cy="769988"/>
          </a:xfrm>
        </p:spPr>
        <p:txBody>
          <a:bodyPr>
            <a:normAutofit/>
          </a:bodyPr>
          <a:lstStyle/>
          <a:p>
            <a:pPr marL="0" indent="0">
              <a:buNone/>
            </a:pPr>
            <a:r>
              <a:rPr lang="en-US" sz="3600" i="1" dirty="0"/>
              <a:t>Repeat Step 3</a:t>
            </a:r>
            <a:endParaRPr lang="en-PH" sz="3600" i="1" dirty="0"/>
          </a:p>
        </p:txBody>
      </p:sp>
      <p:pic>
        <p:nvPicPr>
          <p:cNvPr id="4" name="Picture 3">
            <a:extLst>
              <a:ext uri="{FF2B5EF4-FFF2-40B4-BE49-F238E27FC236}">
                <a16:creationId xmlns:a16="http://schemas.microsoft.com/office/drawing/2014/main" id="{06B6CAA1-896B-4C7A-B110-41742264A875}"/>
              </a:ext>
            </a:extLst>
          </p:cNvPr>
          <p:cNvPicPr>
            <a:picLocks noChangeAspect="1"/>
          </p:cNvPicPr>
          <p:nvPr/>
        </p:nvPicPr>
        <p:blipFill>
          <a:blip r:embed="rId2"/>
          <a:stretch>
            <a:fillRect/>
          </a:stretch>
        </p:blipFill>
        <p:spPr>
          <a:xfrm>
            <a:off x="2940611" y="1245794"/>
            <a:ext cx="8710612" cy="5612206"/>
          </a:xfrm>
          <a:prstGeom prst="rect">
            <a:avLst/>
          </a:prstGeom>
        </p:spPr>
      </p:pic>
      <p:sp>
        <p:nvSpPr>
          <p:cNvPr id="5" name="Title 6">
            <a:extLst>
              <a:ext uri="{FF2B5EF4-FFF2-40B4-BE49-F238E27FC236}">
                <a16:creationId xmlns:a16="http://schemas.microsoft.com/office/drawing/2014/main" id="{8F0D9F57-F582-469B-9C29-A2B79B66FB08}"/>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18298100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56105-76DA-4884-9544-7FDF9AF1083B}"/>
              </a:ext>
            </a:extLst>
          </p:cNvPr>
          <p:cNvSpPr>
            <a:spLocks noGrp="1"/>
          </p:cNvSpPr>
          <p:nvPr>
            <p:ph idx="1"/>
          </p:nvPr>
        </p:nvSpPr>
        <p:spPr>
          <a:xfrm>
            <a:off x="668594" y="1363612"/>
            <a:ext cx="11294805" cy="4758813"/>
          </a:xfrm>
        </p:spPr>
        <p:txBody>
          <a:bodyPr>
            <a:noAutofit/>
          </a:bodyPr>
          <a:lstStyle/>
          <a:p>
            <a:pPr marL="0" indent="0">
              <a:buNone/>
            </a:pPr>
            <a:r>
              <a:rPr lang="en-US" sz="3600" i="1" dirty="0"/>
              <a:t>STEP 6: LAN Settings</a:t>
            </a:r>
          </a:p>
          <a:p>
            <a:pPr>
              <a:buFontTx/>
              <a:buChar char="-"/>
            </a:pPr>
            <a:r>
              <a:rPr lang="en-US" sz="3600" dirty="0"/>
              <a:t>See all Firewall:</a:t>
            </a:r>
          </a:p>
          <a:p>
            <a:pPr>
              <a:buFontTx/>
              <a:buChar char="-"/>
            </a:pPr>
            <a:r>
              <a:rPr lang="en-US" sz="3600" dirty="0"/>
              <a:t>Set all firewall into “OFF MODE”</a:t>
            </a:r>
          </a:p>
          <a:p>
            <a:pPr>
              <a:buFontTx/>
              <a:buChar char="-"/>
            </a:pPr>
            <a:r>
              <a:rPr lang="en-US" sz="3600" dirty="0"/>
              <a:t>See all Sharing Option: – Network – Network and Sharing Center – Advance Sharing Settings – Network Discovery</a:t>
            </a:r>
          </a:p>
          <a:p>
            <a:pPr>
              <a:buFontTx/>
              <a:buChar char="-"/>
            </a:pPr>
            <a:r>
              <a:rPr lang="en-US" sz="3600" dirty="0"/>
              <a:t>Network Discovery - Turn ON</a:t>
            </a:r>
          </a:p>
          <a:p>
            <a:pPr>
              <a:buFontTx/>
              <a:buChar char="-"/>
            </a:pPr>
            <a:r>
              <a:rPr lang="en-US" sz="3600" dirty="0"/>
              <a:t>File Sharing - Turn ON</a:t>
            </a:r>
          </a:p>
          <a:p>
            <a:pPr>
              <a:buFontTx/>
              <a:buChar char="-"/>
            </a:pPr>
            <a:r>
              <a:rPr lang="en-US" sz="3600" dirty="0"/>
              <a:t>For the Password - Turn OFF </a:t>
            </a:r>
            <a:endParaRPr lang="en-PH" sz="3600" dirty="0"/>
          </a:p>
        </p:txBody>
      </p:sp>
      <p:sp>
        <p:nvSpPr>
          <p:cNvPr id="4" name="Title 6">
            <a:extLst>
              <a:ext uri="{FF2B5EF4-FFF2-40B4-BE49-F238E27FC236}">
                <a16:creationId xmlns:a16="http://schemas.microsoft.com/office/drawing/2014/main" id="{27A779DA-A308-4945-AD53-19B4D65AA1D3}"/>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1739025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E9684C-199C-4BA6-B2CE-88B973C788A7}"/>
              </a:ext>
            </a:extLst>
          </p:cNvPr>
          <p:cNvPicPr>
            <a:picLocks noChangeAspect="1"/>
          </p:cNvPicPr>
          <p:nvPr/>
        </p:nvPicPr>
        <p:blipFill>
          <a:blip r:embed="rId2"/>
          <a:stretch>
            <a:fillRect/>
          </a:stretch>
        </p:blipFill>
        <p:spPr>
          <a:xfrm>
            <a:off x="1188685" y="1331613"/>
            <a:ext cx="9814630" cy="5393188"/>
          </a:xfrm>
          <a:prstGeom prst="rect">
            <a:avLst/>
          </a:prstGeom>
        </p:spPr>
      </p:pic>
      <p:sp>
        <p:nvSpPr>
          <p:cNvPr id="6" name="Title 6">
            <a:extLst>
              <a:ext uri="{FF2B5EF4-FFF2-40B4-BE49-F238E27FC236}">
                <a16:creationId xmlns:a16="http://schemas.microsoft.com/office/drawing/2014/main" id="{64167E85-F160-468F-B3B2-5B8B8A519A51}"/>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29677405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EB2B24-62D4-4B12-867E-E7C2A5FB1D11}"/>
              </a:ext>
            </a:extLst>
          </p:cNvPr>
          <p:cNvPicPr>
            <a:picLocks noChangeAspect="1"/>
          </p:cNvPicPr>
          <p:nvPr/>
        </p:nvPicPr>
        <p:blipFill>
          <a:blip r:embed="rId2"/>
          <a:stretch>
            <a:fillRect/>
          </a:stretch>
        </p:blipFill>
        <p:spPr>
          <a:xfrm>
            <a:off x="2046629" y="1408250"/>
            <a:ext cx="8098742" cy="5449750"/>
          </a:xfrm>
          <a:prstGeom prst="rect">
            <a:avLst/>
          </a:prstGeom>
        </p:spPr>
      </p:pic>
      <p:sp>
        <p:nvSpPr>
          <p:cNvPr id="6" name="Title 6">
            <a:extLst>
              <a:ext uri="{FF2B5EF4-FFF2-40B4-BE49-F238E27FC236}">
                <a16:creationId xmlns:a16="http://schemas.microsoft.com/office/drawing/2014/main" id="{017DA65D-9086-42F5-BD27-1B586BFD1F52}"/>
              </a:ext>
            </a:extLst>
          </p:cNvPr>
          <p:cNvSpPr>
            <a:spLocks noGrp="1"/>
          </p:cNvSpPr>
          <p:nvPr>
            <p:ph type="title"/>
          </p:nvPr>
        </p:nvSpPr>
        <p:spPr>
          <a:xfrm>
            <a:off x="0" y="171299"/>
            <a:ext cx="12192000" cy="1018035"/>
          </a:xfrm>
        </p:spPr>
        <p:txBody>
          <a:bodyPr>
            <a:noAutofit/>
          </a:bodyPr>
          <a:lstStyle/>
          <a:p>
            <a:pPr algn="ctr"/>
            <a:r>
              <a:rPr lang="en-PH" sz="5400" b="1" dirty="0">
                <a:ln>
                  <a:solidFill>
                    <a:sysClr val="windowText" lastClr="000000"/>
                  </a:solidFill>
                </a:ln>
              </a:rPr>
              <a:t>WIRELESS DEVICE LAN CONFIGURATION </a:t>
            </a:r>
          </a:p>
        </p:txBody>
      </p:sp>
    </p:spTree>
    <p:extLst>
      <p:ext uri="{BB962C8B-B14F-4D97-AF65-F5344CB8AC3E}">
        <p14:creationId xmlns:p14="http://schemas.microsoft.com/office/powerpoint/2010/main" val="26726023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81F6-3D59-4F11-9122-C3983AEE382C}"/>
              </a:ext>
            </a:extLst>
          </p:cNvPr>
          <p:cNvSpPr>
            <a:spLocks noGrp="1"/>
          </p:cNvSpPr>
          <p:nvPr>
            <p:ph type="title"/>
          </p:nvPr>
        </p:nvSpPr>
        <p:spPr/>
        <p:txBody>
          <a:bodyPr>
            <a:noAutofit/>
          </a:bodyPr>
          <a:lstStyle/>
          <a:p>
            <a:r>
              <a:rPr lang="en-PH" sz="5000" b="1" dirty="0">
                <a:ln>
                  <a:solidFill>
                    <a:sysClr val="windowText" lastClr="000000"/>
                  </a:solidFill>
                </a:ln>
              </a:rPr>
              <a:t>WIRELESS DEVICE WAN CONFIGURATION </a:t>
            </a:r>
          </a:p>
        </p:txBody>
      </p:sp>
      <p:pic>
        <p:nvPicPr>
          <p:cNvPr id="5" name="Picture 4">
            <a:extLst>
              <a:ext uri="{FF2B5EF4-FFF2-40B4-BE49-F238E27FC236}">
                <a16:creationId xmlns:a16="http://schemas.microsoft.com/office/drawing/2014/main" id="{F43559E3-A3E9-434D-A76D-80CB731E8B3B}"/>
              </a:ext>
            </a:extLst>
          </p:cNvPr>
          <p:cNvPicPr>
            <a:picLocks noChangeAspect="1"/>
          </p:cNvPicPr>
          <p:nvPr/>
        </p:nvPicPr>
        <p:blipFill>
          <a:blip r:embed="rId2"/>
          <a:stretch>
            <a:fillRect/>
          </a:stretch>
        </p:blipFill>
        <p:spPr>
          <a:xfrm>
            <a:off x="1298391" y="1271436"/>
            <a:ext cx="9595217" cy="5415265"/>
          </a:xfrm>
          <a:prstGeom prst="rect">
            <a:avLst/>
          </a:prstGeom>
        </p:spPr>
      </p:pic>
    </p:spTree>
    <p:extLst>
      <p:ext uri="{BB962C8B-B14F-4D97-AF65-F5344CB8AC3E}">
        <p14:creationId xmlns:p14="http://schemas.microsoft.com/office/powerpoint/2010/main" val="41663063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8DC35-2307-4D12-8819-B4DE752B8E01}"/>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
        <p:nvSpPr>
          <p:cNvPr id="6" name="TextBox 5">
            <a:extLst>
              <a:ext uri="{FF2B5EF4-FFF2-40B4-BE49-F238E27FC236}">
                <a16:creationId xmlns:a16="http://schemas.microsoft.com/office/drawing/2014/main" id="{D5E84726-7D56-4CA3-83F1-F6C7206860EE}"/>
              </a:ext>
            </a:extLst>
          </p:cNvPr>
          <p:cNvSpPr txBox="1"/>
          <p:nvPr/>
        </p:nvSpPr>
        <p:spPr>
          <a:xfrm>
            <a:off x="323850" y="1523911"/>
            <a:ext cx="11487150" cy="2308324"/>
          </a:xfrm>
          <a:prstGeom prst="rect">
            <a:avLst/>
          </a:prstGeom>
          <a:noFill/>
        </p:spPr>
        <p:txBody>
          <a:bodyPr wrap="square">
            <a:spAutoFit/>
          </a:bodyPr>
          <a:lstStyle/>
          <a:p>
            <a:pPr algn="just"/>
            <a:r>
              <a:rPr lang="en-US" sz="3600" i="1" dirty="0"/>
              <a:t>Before you begin</a:t>
            </a:r>
          </a:p>
          <a:p>
            <a:pPr algn="just"/>
            <a:r>
              <a:rPr lang="en-US" sz="3600" dirty="0"/>
              <a:t>	Please ensure that your modem/router is connected to your telephone line by a telephone cable and your computer is connected to your modem/router with a LAN cable.</a:t>
            </a:r>
            <a:endParaRPr lang="en-PH" sz="3600" dirty="0"/>
          </a:p>
        </p:txBody>
      </p:sp>
      <p:pic>
        <p:nvPicPr>
          <p:cNvPr id="8" name="Picture 7">
            <a:extLst>
              <a:ext uri="{FF2B5EF4-FFF2-40B4-BE49-F238E27FC236}">
                <a16:creationId xmlns:a16="http://schemas.microsoft.com/office/drawing/2014/main" id="{6EE9872B-EF85-434E-8FB4-5619224B61A7}"/>
              </a:ext>
            </a:extLst>
          </p:cNvPr>
          <p:cNvPicPr>
            <a:picLocks noChangeAspect="1"/>
          </p:cNvPicPr>
          <p:nvPr/>
        </p:nvPicPr>
        <p:blipFill>
          <a:blip r:embed="rId3"/>
          <a:stretch>
            <a:fillRect/>
          </a:stretch>
        </p:blipFill>
        <p:spPr>
          <a:xfrm>
            <a:off x="2602706" y="3711202"/>
            <a:ext cx="6986588" cy="2975499"/>
          </a:xfrm>
          <a:prstGeom prst="rect">
            <a:avLst/>
          </a:prstGeom>
        </p:spPr>
      </p:pic>
    </p:spTree>
    <p:extLst>
      <p:ext uri="{BB962C8B-B14F-4D97-AF65-F5344CB8AC3E}">
        <p14:creationId xmlns:p14="http://schemas.microsoft.com/office/powerpoint/2010/main" val="807726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50C2A-0108-4CC8-8C38-960C623F28A1}"/>
              </a:ext>
            </a:extLst>
          </p:cNvPr>
          <p:cNvSpPr>
            <a:spLocks noGrp="1"/>
          </p:cNvSpPr>
          <p:nvPr>
            <p:ph idx="1"/>
          </p:nvPr>
        </p:nvSpPr>
        <p:spPr>
          <a:xfrm>
            <a:off x="0" y="1420762"/>
            <a:ext cx="12192000" cy="4758813"/>
          </a:xfrm>
        </p:spPr>
        <p:txBody>
          <a:bodyPr>
            <a:noAutofit/>
          </a:bodyPr>
          <a:lstStyle/>
          <a:p>
            <a:pPr marL="0" indent="0" algn="just">
              <a:buNone/>
            </a:pPr>
            <a:r>
              <a:rPr lang="en-US" sz="3600" i="1" dirty="0"/>
              <a:t>STEP 1: Log into the router from your computer</a:t>
            </a:r>
          </a:p>
          <a:p>
            <a:pPr algn="just">
              <a:buFontTx/>
              <a:buChar char="-"/>
            </a:pPr>
            <a:r>
              <a:rPr lang="en-US" sz="3600" dirty="0"/>
              <a:t>You will need to have a working network card or port with a computer attached in order to connect to the ADSL router. These instructions assume the default router setup, if they do not work, contact us. This guide assumes that you have set up all the physical connections as per the welcome note, found inside the router's box.</a:t>
            </a:r>
          </a:p>
        </p:txBody>
      </p:sp>
      <p:sp>
        <p:nvSpPr>
          <p:cNvPr id="4" name="Title 1">
            <a:extLst>
              <a:ext uri="{FF2B5EF4-FFF2-40B4-BE49-F238E27FC236}">
                <a16:creationId xmlns:a16="http://schemas.microsoft.com/office/drawing/2014/main" id="{448B6942-A281-4A79-824C-9954D6936F1B}"/>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16018525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099C1-67E9-4032-9445-D92128E90C1E}"/>
              </a:ext>
            </a:extLst>
          </p:cNvPr>
          <p:cNvSpPr>
            <a:spLocks noGrp="1"/>
          </p:cNvSpPr>
          <p:nvPr>
            <p:ph idx="1"/>
          </p:nvPr>
        </p:nvSpPr>
        <p:spPr>
          <a:xfrm>
            <a:off x="668595" y="1573163"/>
            <a:ext cx="10972800" cy="1551037"/>
          </a:xfrm>
        </p:spPr>
        <p:txBody>
          <a:bodyPr>
            <a:normAutofit/>
          </a:bodyPr>
          <a:lstStyle/>
          <a:p>
            <a:pPr algn="just">
              <a:buFontTx/>
              <a:buChar char="-"/>
            </a:pPr>
            <a:r>
              <a:rPr lang="en-US" sz="3600" dirty="0"/>
              <a:t>Open a browser (Internet Explorer, Mozilla Firefox etc.) and type http://192.168.1.1 in the address bar</a:t>
            </a:r>
          </a:p>
          <a:p>
            <a:pPr algn="just">
              <a:buFontTx/>
              <a:buChar char="-"/>
            </a:pPr>
            <a:endParaRPr lang="en-PH" sz="3600" dirty="0"/>
          </a:p>
          <a:p>
            <a:pPr marL="0" indent="0" algn="just">
              <a:buNone/>
            </a:pPr>
            <a:endParaRPr lang="en-PH" sz="3600" dirty="0"/>
          </a:p>
        </p:txBody>
      </p:sp>
      <p:sp>
        <p:nvSpPr>
          <p:cNvPr id="4" name="Title 1">
            <a:extLst>
              <a:ext uri="{FF2B5EF4-FFF2-40B4-BE49-F238E27FC236}">
                <a16:creationId xmlns:a16="http://schemas.microsoft.com/office/drawing/2014/main" id="{E9686EFF-B748-4624-8E18-5B3C9FA80800}"/>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pic>
        <p:nvPicPr>
          <p:cNvPr id="6" name="Picture 5">
            <a:extLst>
              <a:ext uri="{FF2B5EF4-FFF2-40B4-BE49-F238E27FC236}">
                <a16:creationId xmlns:a16="http://schemas.microsoft.com/office/drawing/2014/main" id="{586D455E-D807-455D-973C-0ABC91480F3D}"/>
              </a:ext>
            </a:extLst>
          </p:cNvPr>
          <p:cNvPicPr>
            <a:picLocks noChangeAspect="1"/>
          </p:cNvPicPr>
          <p:nvPr/>
        </p:nvPicPr>
        <p:blipFill>
          <a:blip r:embed="rId2"/>
          <a:stretch>
            <a:fillRect/>
          </a:stretch>
        </p:blipFill>
        <p:spPr>
          <a:xfrm>
            <a:off x="1021990" y="2825849"/>
            <a:ext cx="10148020" cy="3860852"/>
          </a:xfrm>
          <a:prstGeom prst="rect">
            <a:avLst/>
          </a:prstGeom>
        </p:spPr>
      </p:pic>
    </p:spTree>
    <p:extLst>
      <p:ext uri="{BB962C8B-B14F-4D97-AF65-F5344CB8AC3E}">
        <p14:creationId xmlns:p14="http://schemas.microsoft.com/office/powerpoint/2010/main" val="40086469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DBA5F-A0EE-42B3-B700-7BAC5A6C036A}"/>
              </a:ext>
            </a:extLst>
          </p:cNvPr>
          <p:cNvSpPr>
            <a:spLocks noGrp="1"/>
          </p:cNvSpPr>
          <p:nvPr>
            <p:ph idx="1"/>
          </p:nvPr>
        </p:nvSpPr>
        <p:spPr>
          <a:xfrm>
            <a:off x="325695" y="1611262"/>
            <a:ext cx="11485305" cy="4758813"/>
          </a:xfrm>
        </p:spPr>
        <p:txBody>
          <a:bodyPr>
            <a:normAutofit/>
          </a:bodyPr>
          <a:lstStyle/>
          <a:p>
            <a:pPr algn="just">
              <a:buFontTx/>
              <a:buChar char="-"/>
            </a:pPr>
            <a:r>
              <a:rPr lang="en-US" sz="3600" dirty="0"/>
              <a:t>The browser should ask you for username and password, use username: admin and password: admin (these are the default for Linksys routers, refer to your manual if they don't work)</a:t>
            </a:r>
          </a:p>
          <a:p>
            <a:pPr algn="just">
              <a:buFontTx/>
              <a:buChar char="-"/>
            </a:pPr>
            <a:endParaRPr lang="en-PH" sz="3600" dirty="0"/>
          </a:p>
        </p:txBody>
      </p:sp>
      <p:pic>
        <p:nvPicPr>
          <p:cNvPr id="5" name="Picture 4">
            <a:extLst>
              <a:ext uri="{FF2B5EF4-FFF2-40B4-BE49-F238E27FC236}">
                <a16:creationId xmlns:a16="http://schemas.microsoft.com/office/drawing/2014/main" id="{2AA5733B-BF48-4541-A9E4-B9DC1601D31B}"/>
              </a:ext>
            </a:extLst>
          </p:cNvPr>
          <p:cNvPicPr>
            <a:picLocks noChangeAspect="1"/>
          </p:cNvPicPr>
          <p:nvPr/>
        </p:nvPicPr>
        <p:blipFill>
          <a:blip r:embed="rId2"/>
          <a:stretch>
            <a:fillRect/>
          </a:stretch>
        </p:blipFill>
        <p:spPr>
          <a:xfrm>
            <a:off x="3105151" y="3285817"/>
            <a:ext cx="8887771" cy="3506185"/>
          </a:xfrm>
          <a:prstGeom prst="rect">
            <a:avLst/>
          </a:prstGeom>
        </p:spPr>
      </p:pic>
      <p:sp>
        <p:nvSpPr>
          <p:cNvPr id="6" name="Title 1">
            <a:extLst>
              <a:ext uri="{FF2B5EF4-FFF2-40B4-BE49-F238E27FC236}">
                <a16:creationId xmlns:a16="http://schemas.microsoft.com/office/drawing/2014/main" id="{61C38C5B-9251-4AE0-A08E-BDCD9ED0A2BC}"/>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14210859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896A1-1953-46DC-8E09-A8D1D2644E75}"/>
              </a:ext>
            </a:extLst>
          </p:cNvPr>
          <p:cNvSpPr>
            <a:spLocks noGrp="1"/>
          </p:cNvSpPr>
          <p:nvPr>
            <p:ph idx="1"/>
          </p:nvPr>
        </p:nvSpPr>
        <p:spPr/>
        <p:txBody>
          <a:bodyPr>
            <a:normAutofit/>
          </a:bodyPr>
          <a:lstStyle/>
          <a:p>
            <a:pPr marL="0" indent="0">
              <a:buNone/>
            </a:pPr>
            <a:r>
              <a:rPr lang="en-US" sz="3600" i="1" dirty="0"/>
              <a:t>STEP 2: Configuring Internet Settings from Scratch</a:t>
            </a:r>
          </a:p>
          <a:p>
            <a:pPr>
              <a:buFontTx/>
              <a:buChar char="-"/>
            </a:pPr>
            <a:r>
              <a:rPr lang="en-US" sz="3600" dirty="0"/>
              <a:t>If you are setting up the modem for the first time or after resetting then follow the steps below. Otherwise if you are merely wanting to change the settings, proceed to step 4.</a:t>
            </a:r>
          </a:p>
          <a:p>
            <a:pPr marL="1809723" lvl="2" indent="-742950">
              <a:buAutoNum type="arabicPeriod"/>
            </a:pPr>
            <a:r>
              <a:rPr lang="en-US" sz="3600" dirty="0"/>
              <a:t>Click on Quick Setup.</a:t>
            </a:r>
          </a:p>
          <a:p>
            <a:pPr marL="1809723" lvl="2" indent="-742950">
              <a:buAutoNum type="arabicPeriod"/>
            </a:pPr>
            <a:r>
              <a:rPr lang="en-US" sz="3600" dirty="0"/>
              <a:t>Change the VPI to 8 and the VCI to 35 .</a:t>
            </a:r>
            <a:endParaRPr lang="en-PH" sz="3600" dirty="0"/>
          </a:p>
        </p:txBody>
      </p:sp>
      <p:sp>
        <p:nvSpPr>
          <p:cNvPr id="4" name="Title 1">
            <a:extLst>
              <a:ext uri="{FF2B5EF4-FFF2-40B4-BE49-F238E27FC236}">
                <a16:creationId xmlns:a16="http://schemas.microsoft.com/office/drawing/2014/main" id="{D6D2FB0B-DC8F-4FDC-944B-E696E176D335}"/>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129037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A0C5-7EDB-4351-8144-CEAAE2575E42}"/>
              </a:ext>
            </a:extLst>
          </p:cNvPr>
          <p:cNvSpPr>
            <a:spLocks noGrp="1"/>
          </p:cNvSpPr>
          <p:nvPr>
            <p:ph type="title"/>
          </p:nvPr>
        </p:nvSpPr>
        <p:spPr/>
        <p:txBody>
          <a:bodyPr>
            <a:normAutofit/>
          </a:bodyPr>
          <a:lstStyle/>
          <a:p>
            <a:r>
              <a:rPr lang="en-PH" sz="5400" b="1" dirty="0">
                <a:ln>
                  <a:solidFill>
                    <a:schemeClr val="tx1">
                      <a:lumMod val="85000"/>
                      <a:lumOff val="15000"/>
                    </a:schemeClr>
                  </a:solidFill>
                </a:ln>
              </a:rPr>
              <a:t>What is Computer Network?</a:t>
            </a:r>
          </a:p>
        </p:txBody>
      </p:sp>
      <p:sp>
        <p:nvSpPr>
          <p:cNvPr id="3" name="Content Placeholder 2">
            <a:extLst>
              <a:ext uri="{FF2B5EF4-FFF2-40B4-BE49-F238E27FC236}">
                <a16:creationId xmlns:a16="http://schemas.microsoft.com/office/drawing/2014/main" id="{33952F19-FC9C-47F9-BAD1-24999DBA7887}"/>
              </a:ext>
            </a:extLst>
          </p:cNvPr>
          <p:cNvSpPr>
            <a:spLocks noGrp="1"/>
          </p:cNvSpPr>
          <p:nvPr>
            <p:ph idx="1"/>
          </p:nvPr>
        </p:nvSpPr>
        <p:spPr/>
        <p:txBody>
          <a:bodyPr/>
          <a:lstStyle/>
          <a:p>
            <a:r>
              <a:rPr lang="en-US" dirty="0"/>
              <a:t>Two or more computers connected together through a communication media form a computer network.</a:t>
            </a:r>
          </a:p>
          <a:p>
            <a:pPr marL="0" indent="0">
              <a:buNone/>
            </a:pPr>
            <a:endParaRPr lang="en-US" dirty="0"/>
          </a:p>
          <a:p>
            <a:r>
              <a:rPr lang="en-US" dirty="0"/>
              <a:t>The computers are connected in a network to exchange information and data. The computers connected in a network can also use resources of other computers.</a:t>
            </a:r>
            <a:endParaRPr lang="en-PH" dirty="0"/>
          </a:p>
        </p:txBody>
      </p:sp>
    </p:spTree>
    <p:extLst>
      <p:ext uri="{BB962C8B-B14F-4D97-AF65-F5344CB8AC3E}">
        <p14:creationId xmlns:p14="http://schemas.microsoft.com/office/powerpoint/2010/main" val="357317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DB4B-EC40-4841-A0C4-47DB06E58493}"/>
              </a:ext>
            </a:extLst>
          </p:cNvPr>
          <p:cNvSpPr>
            <a:spLocks noGrp="1"/>
          </p:cNvSpPr>
          <p:nvPr>
            <p:ph type="title"/>
          </p:nvPr>
        </p:nvSpPr>
        <p:spPr/>
        <p:txBody>
          <a:bodyPr>
            <a:normAutofit/>
          </a:bodyPr>
          <a:lstStyle/>
          <a:p>
            <a:r>
              <a:rPr lang="en-US" sz="5400" b="1" dirty="0">
                <a:ln>
                  <a:solidFill>
                    <a:schemeClr val="tx1"/>
                  </a:solidFill>
                </a:ln>
              </a:rPr>
              <a:t>Common Topologies</a:t>
            </a:r>
            <a:endParaRPr lang="en-PH" sz="5400" b="1" dirty="0">
              <a:ln>
                <a:solidFill>
                  <a:schemeClr val="tx1"/>
                </a:solidFill>
              </a:ln>
            </a:endParaRPr>
          </a:p>
        </p:txBody>
      </p:sp>
      <p:graphicFrame>
        <p:nvGraphicFramePr>
          <p:cNvPr id="4" name="Table 4">
            <a:extLst>
              <a:ext uri="{FF2B5EF4-FFF2-40B4-BE49-F238E27FC236}">
                <a16:creationId xmlns:a16="http://schemas.microsoft.com/office/drawing/2014/main" id="{06648034-03F6-4E77-9C2C-C8B3AB1023C9}"/>
              </a:ext>
            </a:extLst>
          </p:cNvPr>
          <p:cNvGraphicFramePr>
            <a:graphicFrameLocks noGrp="1"/>
          </p:cNvGraphicFramePr>
          <p:nvPr>
            <p:extLst>
              <p:ext uri="{D42A27DB-BD31-4B8C-83A1-F6EECF244321}">
                <p14:modId xmlns:p14="http://schemas.microsoft.com/office/powerpoint/2010/main" val="728612125"/>
              </p:ext>
            </p:extLst>
          </p:nvPr>
        </p:nvGraphicFramePr>
        <p:xfrm>
          <a:off x="2253673" y="2278438"/>
          <a:ext cx="8128000" cy="2834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63356294"/>
                    </a:ext>
                  </a:extLst>
                </a:gridCol>
                <a:gridCol w="4064000">
                  <a:extLst>
                    <a:ext uri="{9D8B030D-6E8A-4147-A177-3AD203B41FA5}">
                      <a16:colId xmlns:a16="http://schemas.microsoft.com/office/drawing/2014/main" val="3082723780"/>
                    </a:ext>
                  </a:extLst>
                </a:gridCol>
              </a:tblGrid>
              <a:tr h="370840">
                <a:tc>
                  <a:txBody>
                    <a:bodyPr/>
                    <a:lstStyle/>
                    <a:p>
                      <a:pPr marL="342900" indent="-342900">
                        <a:buFont typeface="Arial" panose="020B0604020202020204" pitchFamily="34" charset="0"/>
                        <a:buChar char="•"/>
                      </a:pPr>
                      <a:r>
                        <a:rPr lang="en-US" sz="3600" b="0" i="1" dirty="0">
                          <a:ln>
                            <a:noFill/>
                          </a:ln>
                          <a:solidFill>
                            <a:schemeClr val="tx1"/>
                          </a:solidFill>
                        </a:rPr>
                        <a:t>Bus Topology</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Ring Topology</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Star Topology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3600" b="0" i="1" dirty="0">
                          <a:ln>
                            <a:noFill/>
                          </a:ln>
                          <a:solidFill>
                            <a:schemeClr val="tx1"/>
                          </a:solidFill>
                        </a:rPr>
                        <a:t>Mesh Topology</a:t>
                      </a:r>
                    </a:p>
                    <a:p>
                      <a:pPr marL="0" indent="0">
                        <a:buFont typeface="Arial" panose="020B0604020202020204" pitchFamily="34" charset="0"/>
                        <a:buNone/>
                      </a:pPr>
                      <a:endParaRPr lang="en-US" sz="3600" b="0" i="1" dirty="0">
                        <a:ln>
                          <a:noFill/>
                        </a:ln>
                        <a:solidFill>
                          <a:schemeClr val="tx1"/>
                        </a:solidFill>
                      </a:endParaRPr>
                    </a:p>
                    <a:p>
                      <a:pPr marL="342900" indent="-342900">
                        <a:buFont typeface="Arial" panose="020B0604020202020204" pitchFamily="34" charset="0"/>
                        <a:buChar char="•"/>
                      </a:pPr>
                      <a:r>
                        <a:rPr lang="en-US" sz="3600" b="0" i="1" dirty="0">
                          <a:ln>
                            <a:noFill/>
                          </a:ln>
                          <a:solidFill>
                            <a:schemeClr val="tx1"/>
                          </a:solidFill>
                        </a:rPr>
                        <a:t>Wireless Topology</a:t>
                      </a:r>
                      <a:endParaRPr lang="en-PH" sz="3600" b="0" i="1" dirty="0">
                        <a:ln>
                          <a:noFill/>
                        </a:ln>
                        <a:solidFill>
                          <a:schemeClr val="tx1"/>
                        </a:solidFill>
                      </a:endParaRPr>
                    </a:p>
                    <a:p>
                      <a:endParaRPr lang="en-PH" sz="3600" b="0" i="1" dirty="0">
                        <a:ln>
                          <a:noFill/>
                        </a:ln>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5503917"/>
                  </a:ext>
                </a:extLst>
              </a:tr>
            </a:tbl>
          </a:graphicData>
        </a:graphic>
      </p:graphicFrame>
      <p:sp>
        <p:nvSpPr>
          <p:cNvPr id="5" name="TextBox 4">
            <a:extLst>
              <a:ext uri="{FF2B5EF4-FFF2-40B4-BE49-F238E27FC236}">
                <a16:creationId xmlns:a16="http://schemas.microsoft.com/office/drawing/2014/main" id="{0FFDCF1A-1EF5-4145-B0D0-1A5E30F9AD8A}"/>
              </a:ext>
            </a:extLst>
          </p:cNvPr>
          <p:cNvSpPr txBox="1"/>
          <p:nvPr/>
        </p:nvSpPr>
        <p:spPr>
          <a:xfrm>
            <a:off x="9018951" y="5113078"/>
            <a:ext cx="2725444" cy="1477328"/>
          </a:xfrm>
          <a:prstGeom prst="rect">
            <a:avLst/>
          </a:prstGeom>
          <a:noFill/>
          <a:ln w="3175">
            <a:solidFill>
              <a:schemeClr val="tx1"/>
            </a:solidFill>
          </a:ln>
        </p:spPr>
        <p:txBody>
          <a:bodyPr wrap="square" rtlCol="0">
            <a:spAutoFit/>
          </a:bodyPr>
          <a:lstStyle/>
          <a:p>
            <a:r>
              <a:rPr lang="en-PH" dirty="0"/>
              <a:t>WYCO</a:t>
            </a:r>
          </a:p>
          <a:p>
            <a:r>
              <a:rPr lang="en-PH" dirty="0"/>
              <a:t>JOSEPH</a:t>
            </a:r>
          </a:p>
          <a:p>
            <a:r>
              <a:rPr lang="en-PH" dirty="0"/>
              <a:t>WILMER</a:t>
            </a:r>
          </a:p>
          <a:p>
            <a:r>
              <a:rPr lang="en-PH" dirty="0"/>
              <a:t>NICK</a:t>
            </a:r>
          </a:p>
          <a:p>
            <a:r>
              <a:rPr lang="en-PH" dirty="0"/>
              <a:t>ARMAN</a:t>
            </a:r>
          </a:p>
        </p:txBody>
      </p:sp>
      <p:sp>
        <p:nvSpPr>
          <p:cNvPr id="6" name="TextBox 5">
            <a:extLst>
              <a:ext uri="{FF2B5EF4-FFF2-40B4-BE49-F238E27FC236}">
                <a16:creationId xmlns:a16="http://schemas.microsoft.com/office/drawing/2014/main" id="{7B1C8CAD-AE98-42FF-A71F-21CA97DD303F}"/>
              </a:ext>
            </a:extLst>
          </p:cNvPr>
          <p:cNvSpPr txBox="1"/>
          <p:nvPr/>
        </p:nvSpPr>
        <p:spPr>
          <a:xfrm>
            <a:off x="5960947" y="4836080"/>
            <a:ext cx="2725444" cy="1477328"/>
          </a:xfrm>
          <a:prstGeom prst="rect">
            <a:avLst/>
          </a:prstGeom>
          <a:noFill/>
          <a:ln w="3175">
            <a:solidFill>
              <a:schemeClr val="tx1"/>
            </a:solidFill>
          </a:ln>
        </p:spPr>
        <p:txBody>
          <a:bodyPr wrap="square" rtlCol="0">
            <a:spAutoFit/>
          </a:bodyPr>
          <a:lstStyle/>
          <a:p>
            <a:r>
              <a:rPr lang="en-PH" dirty="0"/>
              <a:t>ANGEL</a:t>
            </a:r>
          </a:p>
          <a:p>
            <a:r>
              <a:rPr lang="en-PH" dirty="0"/>
              <a:t>GERWIN</a:t>
            </a:r>
          </a:p>
          <a:p>
            <a:r>
              <a:rPr lang="en-PH" dirty="0"/>
              <a:t>ARCHIE</a:t>
            </a:r>
          </a:p>
          <a:p>
            <a:r>
              <a:rPr lang="en-PH" dirty="0"/>
              <a:t>DANIEL</a:t>
            </a:r>
          </a:p>
          <a:p>
            <a:r>
              <a:rPr lang="en-PH" dirty="0"/>
              <a:t>EMERITO</a:t>
            </a:r>
          </a:p>
        </p:txBody>
      </p:sp>
    </p:spTree>
    <p:extLst>
      <p:ext uri="{BB962C8B-B14F-4D97-AF65-F5344CB8AC3E}">
        <p14:creationId xmlns:p14="http://schemas.microsoft.com/office/powerpoint/2010/main" val="10831956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1AE36-1F2B-4CF1-80F7-BFDB1C4A9C28}"/>
              </a:ext>
            </a:extLst>
          </p:cNvPr>
          <p:cNvSpPr>
            <a:spLocks noGrp="1"/>
          </p:cNvSpPr>
          <p:nvPr>
            <p:ph idx="1"/>
          </p:nvPr>
        </p:nvSpPr>
        <p:spPr/>
        <p:txBody>
          <a:bodyPr>
            <a:normAutofit/>
          </a:bodyPr>
          <a:lstStyle/>
          <a:p>
            <a:pPr marL="742950" indent="-742950" algn="just">
              <a:buFont typeface="+mj-lt"/>
              <a:buAutoNum type="arabicPeriod" startAt="3"/>
            </a:pPr>
            <a:r>
              <a:rPr lang="en-US" sz="3600" dirty="0"/>
              <a:t>Next to the WAN Link Type select </a:t>
            </a:r>
            <a:r>
              <a:rPr lang="en-US" sz="3600" dirty="0" err="1"/>
              <a:t>PPPoE</a:t>
            </a:r>
            <a:r>
              <a:rPr lang="en-US" sz="3600" dirty="0"/>
              <a:t> and next to Encapsulation section select LLC/SNAP-BRIDGING.</a:t>
            </a:r>
          </a:p>
          <a:p>
            <a:pPr marL="742950" indent="-742950" algn="just">
              <a:buFont typeface="+mj-lt"/>
              <a:buAutoNum type="arabicPeriod" startAt="3"/>
            </a:pPr>
            <a:r>
              <a:rPr lang="en-US" sz="3600" dirty="0"/>
              <a:t>Enter the username (</a:t>
            </a:r>
            <a:r>
              <a:rPr lang="en-US" sz="3600" dirty="0" err="1"/>
              <a:t>ie</a:t>
            </a:r>
            <a:r>
              <a:rPr lang="en-US" sz="3600" dirty="0"/>
              <a:t> ending with brownie, </a:t>
            </a:r>
            <a:r>
              <a:rPr lang="en-US" sz="3600" dirty="0" err="1"/>
              <a:t>chocolatechip</a:t>
            </a:r>
            <a:r>
              <a:rPr lang="en-US" sz="3600" dirty="0"/>
              <a:t> or vanilla and the password as found of the welcome note we sent you.</a:t>
            </a:r>
          </a:p>
          <a:p>
            <a:pPr marL="742950" indent="-742950" algn="just">
              <a:buFont typeface="+mj-lt"/>
              <a:buAutoNum type="arabicPeriod" startAt="3"/>
            </a:pPr>
            <a:r>
              <a:rPr lang="en-US" sz="3600" dirty="0"/>
              <a:t>Click Next.</a:t>
            </a:r>
            <a:endParaRPr lang="en-PH" sz="3600" dirty="0"/>
          </a:p>
        </p:txBody>
      </p:sp>
      <p:sp>
        <p:nvSpPr>
          <p:cNvPr id="4" name="Title 1">
            <a:extLst>
              <a:ext uri="{FF2B5EF4-FFF2-40B4-BE49-F238E27FC236}">
                <a16:creationId xmlns:a16="http://schemas.microsoft.com/office/drawing/2014/main" id="{873B75E3-E8FB-4BA9-84C4-5ED43F2708DE}"/>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21598037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55F5-B87A-4BEB-B51C-3371392A0DAB}"/>
              </a:ext>
            </a:extLst>
          </p:cNvPr>
          <p:cNvSpPr>
            <a:spLocks noGrp="1"/>
          </p:cNvSpPr>
          <p:nvPr>
            <p:ph type="title"/>
          </p:nvPr>
        </p:nvSpPr>
        <p:spPr/>
        <p:txBody>
          <a:bodyPr/>
          <a:lstStyle/>
          <a:p>
            <a:endParaRPr lang="en-PH"/>
          </a:p>
        </p:txBody>
      </p:sp>
      <p:pic>
        <p:nvPicPr>
          <p:cNvPr id="5" name="Picture 4">
            <a:extLst>
              <a:ext uri="{FF2B5EF4-FFF2-40B4-BE49-F238E27FC236}">
                <a16:creationId xmlns:a16="http://schemas.microsoft.com/office/drawing/2014/main" id="{3F92FC6A-442C-4B16-80D9-10213B607C45}"/>
              </a:ext>
            </a:extLst>
          </p:cNvPr>
          <p:cNvPicPr>
            <a:picLocks noChangeAspect="1"/>
          </p:cNvPicPr>
          <p:nvPr/>
        </p:nvPicPr>
        <p:blipFill>
          <a:blip r:embed="rId2"/>
          <a:stretch>
            <a:fillRect/>
          </a:stretch>
        </p:blipFill>
        <p:spPr>
          <a:xfrm>
            <a:off x="0" y="0"/>
            <a:ext cx="12192000" cy="6880976"/>
          </a:xfrm>
          <a:prstGeom prst="rect">
            <a:avLst/>
          </a:prstGeom>
        </p:spPr>
      </p:pic>
    </p:spTree>
    <p:extLst>
      <p:ext uri="{BB962C8B-B14F-4D97-AF65-F5344CB8AC3E}">
        <p14:creationId xmlns:p14="http://schemas.microsoft.com/office/powerpoint/2010/main" val="2489701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41801-F8AF-49A0-811B-F624D6559CCF}"/>
              </a:ext>
            </a:extLst>
          </p:cNvPr>
          <p:cNvSpPr>
            <a:spLocks noGrp="1"/>
          </p:cNvSpPr>
          <p:nvPr>
            <p:ph idx="1"/>
          </p:nvPr>
        </p:nvSpPr>
        <p:spPr>
          <a:xfrm>
            <a:off x="668595" y="1573163"/>
            <a:ext cx="3236655" cy="1018036"/>
          </a:xfrm>
        </p:spPr>
        <p:txBody>
          <a:bodyPr>
            <a:normAutofit/>
          </a:bodyPr>
          <a:lstStyle/>
          <a:p>
            <a:pPr marL="0" indent="0">
              <a:buNone/>
            </a:pPr>
            <a:r>
              <a:rPr lang="en-PH" sz="3600" dirty="0"/>
              <a:t>6. Click on Save.</a:t>
            </a:r>
          </a:p>
        </p:txBody>
      </p:sp>
      <p:sp>
        <p:nvSpPr>
          <p:cNvPr id="4" name="Title 1">
            <a:extLst>
              <a:ext uri="{FF2B5EF4-FFF2-40B4-BE49-F238E27FC236}">
                <a16:creationId xmlns:a16="http://schemas.microsoft.com/office/drawing/2014/main" id="{9E8A2F8B-D5AB-4094-8786-CE470B9F5522}"/>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pic>
        <p:nvPicPr>
          <p:cNvPr id="6" name="Picture 5">
            <a:extLst>
              <a:ext uri="{FF2B5EF4-FFF2-40B4-BE49-F238E27FC236}">
                <a16:creationId xmlns:a16="http://schemas.microsoft.com/office/drawing/2014/main" id="{0733DB72-2225-45AE-8347-111DF6F0E76A}"/>
              </a:ext>
            </a:extLst>
          </p:cNvPr>
          <p:cNvPicPr>
            <a:picLocks noChangeAspect="1"/>
          </p:cNvPicPr>
          <p:nvPr/>
        </p:nvPicPr>
        <p:blipFill>
          <a:blip r:embed="rId2"/>
          <a:stretch>
            <a:fillRect/>
          </a:stretch>
        </p:blipFill>
        <p:spPr>
          <a:xfrm>
            <a:off x="668595" y="2114701"/>
            <a:ext cx="11003507" cy="4572000"/>
          </a:xfrm>
          <a:prstGeom prst="rect">
            <a:avLst/>
          </a:prstGeom>
        </p:spPr>
      </p:pic>
    </p:spTree>
    <p:extLst>
      <p:ext uri="{BB962C8B-B14F-4D97-AF65-F5344CB8AC3E}">
        <p14:creationId xmlns:p14="http://schemas.microsoft.com/office/powerpoint/2010/main" val="10811606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9047CD-44CC-42AE-8D05-4F2E5D566F58}"/>
              </a:ext>
            </a:extLst>
          </p:cNvPr>
          <p:cNvSpPr>
            <a:spLocks noGrp="1"/>
          </p:cNvSpPr>
          <p:nvPr>
            <p:ph idx="1"/>
          </p:nvPr>
        </p:nvSpPr>
        <p:spPr>
          <a:xfrm>
            <a:off x="668595" y="1573163"/>
            <a:ext cx="3522405" cy="769988"/>
          </a:xfrm>
        </p:spPr>
        <p:txBody>
          <a:bodyPr>
            <a:normAutofit/>
          </a:bodyPr>
          <a:lstStyle/>
          <a:p>
            <a:pPr marL="0" indent="0">
              <a:buNone/>
            </a:pPr>
            <a:r>
              <a:rPr lang="en-PH" sz="3600" dirty="0"/>
              <a:t>7. Click on Finish.</a:t>
            </a:r>
          </a:p>
        </p:txBody>
      </p:sp>
      <p:sp>
        <p:nvSpPr>
          <p:cNvPr id="4" name="Title 1">
            <a:extLst>
              <a:ext uri="{FF2B5EF4-FFF2-40B4-BE49-F238E27FC236}">
                <a16:creationId xmlns:a16="http://schemas.microsoft.com/office/drawing/2014/main" id="{AF002DAF-241D-4458-9E6B-E2CC51D2C9A3}"/>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pic>
        <p:nvPicPr>
          <p:cNvPr id="6" name="Picture 5">
            <a:extLst>
              <a:ext uri="{FF2B5EF4-FFF2-40B4-BE49-F238E27FC236}">
                <a16:creationId xmlns:a16="http://schemas.microsoft.com/office/drawing/2014/main" id="{746E6B93-289A-43E2-8005-6148285DCB97}"/>
              </a:ext>
            </a:extLst>
          </p:cNvPr>
          <p:cNvPicPr>
            <a:picLocks noChangeAspect="1"/>
          </p:cNvPicPr>
          <p:nvPr/>
        </p:nvPicPr>
        <p:blipFill>
          <a:blip r:embed="rId2"/>
          <a:stretch>
            <a:fillRect/>
          </a:stretch>
        </p:blipFill>
        <p:spPr>
          <a:xfrm>
            <a:off x="513097" y="2057400"/>
            <a:ext cx="11165805" cy="4629301"/>
          </a:xfrm>
          <a:prstGeom prst="rect">
            <a:avLst/>
          </a:prstGeom>
        </p:spPr>
      </p:pic>
    </p:spTree>
    <p:extLst>
      <p:ext uri="{BB962C8B-B14F-4D97-AF65-F5344CB8AC3E}">
        <p14:creationId xmlns:p14="http://schemas.microsoft.com/office/powerpoint/2010/main" val="16270297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A0921-E7EA-46AC-A24F-36BF53EFB6DC}"/>
              </a:ext>
            </a:extLst>
          </p:cNvPr>
          <p:cNvSpPr>
            <a:spLocks noGrp="1"/>
          </p:cNvSpPr>
          <p:nvPr>
            <p:ph idx="1"/>
          </p:nvPr>
        </p:nvSpPr>
        <p:spPr>
          <a:xfrm>
            <a:off x="247650" y="1573162"/>
            <a:ext cx="11393745" cy="4758813"/>
          </a:xfrm>
        </p:spPr>
        <p:txBody>
          <a:bodyPr>
            <a:normAutofit lnSpcReduction="10000"/>
          </a:bodyPr>
          <a:lstStyle/>
          <a:p>
            <a:pPr marL="0" indent="0" algn="just">
              <a:buNone/>
            </a:pPr>
            <a:r>
              <a:rPr lang="en-US" sz="3600" i="1" dirty="0"/>
              <a:t>STEP 3: Configure Local Wireless Settings</a:t>
            </a:r>
          </a:p>
          <a:p>
            <a:pPr algn="just">
              <a:buFontTx/>
              <a:buChar char="-"/>
            </a:pPr>
            <a:r>
              <a:rPr lang="en-US" sz="3600" dirty="0"/>
              <a:t>The wireless access point is </a:t>
            </a:r>
            <a:r>
              <a:rPr lang="en-US" sz="3600" b="1" dirty="0"/>
              <a:t>on</a:t>
            </a:r>
            <a:r>
              <a:rPr lang="en-US" sz="3600" dirty="0"/>
              <a:t> and </a:t>
            </a:r>
            <a:r>
              <a:rPr lang="en-US" sz="3600" b="1" dirty="0"/>
              <a:t>unsecured</a:t>
            </a:r>
            <a:r>
              <a:rPr lang="en-US" sz="3600" dirty="0"/>
              <a:t> by default. To secure it follow the steps outlined below.</a:t>
            </a:r>
          </a:p>
          <a:p>
            <a:pPr marL="742950" indent="-209550" algn="just">
              <a:buFont typeface="+mj-lt"/>
              <a:buAutoNum type="arabicPeriod"/>
            </a:pPr>
            <a:r>
              <a:rPr lang="en-US" sz="3600" dirty="0"/>
              <a:t>	Click on Wireless.</a:t>
            </a:r>
          </a:p>
          <a:p>
            <a:pPr marL="742950" indent="-209550" algn="just">
              <a:buFont typeface="+mj-lt"/>
              <a:buAutoNum type="arabicPeriod"/>
            </a:pPr>
            <a:r>
              <a:rPr lang="en-US" sz="3600" dirty="0"/>
              <a:t>Choose a Wireless network name by entering a </a:t>
            </a:r>
            <a:r>
              <a:rPr lang="en-US" sz="3600" b="1" dirty="0"/>
              <a:t>SSID</a:t>
            </a:r>
            <a:r>
              <a:rPr lang="en-US" sz="3600" dirty="0"/>
              <a:t> so you can identify your router.</a:t>
            </a:r>
          </a:p>
          <a:p>
            <a:pPr marL="742950" indent="-209550" algn="just">
              <a:buFont typeface="+mj-lt"/>
              <a:buAutoNum type="arabicPeriod"/>
            </a:pPr>
            <a:r>
              <a:rPr lang="en-US" sz="3600" dirty="0"/>
              <a:t>Select </a:t>
            </a:r>
            <a:r>
              <a:rPr lang="en-US" sz="3600" b="1" dirty="0"/>
              <a:t>South Africa </a:t>
            </a:r>
            <a:r>
              <a:rPr lang="en-US" sz="3600" dirty="0"/>
              <a:t>for the country.</a:t>
            </a:r>
          </a:p>
          <a:p>
            <a:pPr marL="742950" indent="-209550" algn="just">
              <a:buFont typeface="+mj-lt"/>
              <a:buAutoNum type="arabicPeriod"/>
            </a:pPr>
            <a:r>
              <a:rPr lang="en-US" sz="3600" dirty="0"/>
              <a:t>From the Channel dropdown select </a:t>
            </a:r>
            <a:r>
              <a:rPr lang="en-US" sz="3600" b="1" dirty="0"/>
              <a:t>South Africa</a:t>
            </a:r>
            <a:r>
              <a:rPr lang="en-US" sz="3600" dirty="0"/>
              <a:t>.</a:t>
            </a:r>
            <a:endParaRPr lang="en-PH" sz="3600" dirty="0"/>
          </a:p>
        </p:txBody>
      </p:sp>
      <p:sp>
        <p:nvSpPr>
          <p:cNvPr id="4" name="Title 1">
            <a:extLst>
              <a:ext uri="{FF2B5EF4-FFF2-40B4-BE49-F238E27FC236}">
                <a16:creationId xmlns:a16="http://schemas.microsoft.com/office/drawing/2014/main" id="{96BDE79E-9EB2-4911-B281-14669711D960}"/>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38615726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575A53-47C6-4FB8-B70E-D7EFE0DDADEC}"/>
              </a:ext>
            </a:extLst>
          </p:cNvPr>
          <p:cNvPicPr>
            <a:picLocks noChangeAspect="1"/>
          </p:cNvPicPr>
          <p:nvPr/>
        </p:nvPicPr>
        <p:blipFill>
          <a:blip r:embed="rId2"/>
          <a:stretch>
            <a:fillRect/>
          </a:stretch>
        </p:blipFill>
        <p:spPr>
          <a:xfrm>
            <a:off x="0" y="0"/>
            <a:ext cx="12192000" cy="6847154"/>
          </a:xfrm>
          <a:prstGeom prst="rect">
            <a:avLst/>
          </a:prstGeom>
        </p:spPr>
      </p:pic>
    </p:spTree>
    <p:extLst>
      <p:ext uri="{BB962C8B-B14F-4D97-AF65-F5344CB8AC3E}">
        <p14:creationId xmlns:p14="http://schemas.microsoft.com/office/powerpoint/2010/main" val="14477252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749523-8D74-4B1E-AF7F-98D46288A97E}"/>
              </a:ext>
            </a:extLst>
          </p:cNvPr>
          <p:cNvPicPr>
            <a:picLocks noChangeAspect="1"/>
          </p:cNvPicPr>
          <p:nvPr/>
        </p:nvPicPr>
        <p:blipFill>
          <a:blip r:embed="rId3"/>
          <a:stretch>
            <a:fillRect/>
          </a:stretch>
        </p:blipFill>
        <p:spPr>
          <a:xfrm>
            <a:off x="1" y="0"/>
            <a:ext cx="12192000" cy="6878119"/>
          </a:xfrm>
          <a:prstGeom prst="rect">
            <a:avLst/>
          </a:prstGeom>
        </p:spPr>
      </p:pic>
    </p:spTree>
    <p:extLst>
      <p:ext uri="{BB962C8B-B14F-4D97-AF65-F5344CB8AC3E}">
        <p14:creationId xmlns:p14="http://schemas.microsoft.com/office/powerpoint/2010/main" val="4165681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5FEB6-74D9-4A74-8354-847B22B9EC57}"/>
              </a:ext>
            </a:extLst>
          </p:cNvPr>
          <p:cNvSpPr>
            <a:spLocks noGrp="1"/>
          </p:cNvSpPr>
          <p:nvPr>
            <p:ph idx="1"/>
          </p:nvPr>
        </p:nvSpPr>
        <p:spPr>
          <a:xfrm>
            <a:off x="639092" y="1344562"/>
            <a:ext cx="11012131" cy="4758813"/>
          </a:xfrm>
        </p:spPr>
        <p:txBody>
          <a:bodyPr>
            <a:noAutofit/>
          </a:bodyPr>
          <a:lstStyle/>
          <a:p>
            <a:pPr marL="0" indent="0">
              <a:buNone/>
            </a:pPr>
            <a:r>
              <a:rPr lang="en-US" sz="3600" i="1" dirty="0"/>
              <a:t>STEP 4: Changing ADSL Network Username and Password </a:t>
            </a:r>
          </a:p>
          <a:p>
            <a:pPr>
              <a:buFontTx/>
              <a:buChar char="-"/>
            </a:pPr>
            <a:r>
              <a:rPr lang="en-US" sz="3600" dirty="0"/>
              <a:t>If you wish to change to a different network or update connection settings you need to change the username and password.</a:t>
            </a:r>
          </a:p>
        </p:txBody>
      </p:sp>
      <p:sp>
        <p:nvSpPr>
          <p:cNvPr id="4" name="Title 1">
            <a:extLst>
              <a:ext uri="{FF2B5EF4-FFF2-40B4-BE49-F238E27FC236}">
                <a16:creationId xmlns:a16="http://schemas.microsoft.com/office/drawing/2014/main" id="{354CAD6E-0DF7-47D7-BD49-7FE4EE3EAF38}"/>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34302814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AE76E3-0A47-4903-8FAB-3008EF0F5E09}"/>
              </a:ext>
            </a:extLst>
          </p:cNvPr>
          <p:cNvSpPr>
            <a:spLocks noGrp="1"/>
          </p:cNvSpPr>
          <p:nvPr>
            <p:ph idx="1"/>
          </p:nvPr>
        </p:nvSpPr>
        <p:spPr>
          <a:xfrm>
            <a:off x="400050" y="1573162"/>
            <a:ext cx="11241345" cy="4758813"/>
          </a:xfrm>
        </p:spPr>
        <p:txBody>
          <a:bodyPr>
            <a:normAutofit/>
          </a:bodyPr>
          <a:lstStyle/>
          <a:p>
            <a:pPr>
              <a:buFontTx/>
              <a:buChar char="-"/>
            </a:pPr>
            <a:r>
              <a:rPr lang="en-US" sz="3600" dirty="0"/>
              <a:t>NOTE: If you see more than one item which you can edit or if you wish to change the Encapsulation Mode, please follow the procedure in STEP 1.</a:t>
            </a:r>
          </a:p>
          <a:p>
            <a:pPr marL="1257300" indent="-533400">
              <a:buAutoNum type="arabicPeriod"/>
            </a:pPr>
            <a:r>
              <a:rPr lang="en-US" sz="3600" dirty="0"/>
              <a:t>Click on Advanced Setup.</a:t>
            </a:r>
          </a:p>
          <a:p>
            <a:pPr marL="1257300" indent="-533400">
              <a:buAutoNum type="arabicPeriod"/>
            </a:pPr>
            <a:r>
              <a:rPr lang="en-US" sz="3600" dirty="0"/>
              <a:t>Click on WAN Service.</a:t>
            </a:r>
          </a:p>
          <a:p>
            <a:pPr marL="1257300" indent="-533400">
              <a:buAutoNum type="arabicPeriod"/>
            </a:pPr>
            <a:r>
              <a:rPr lang="en-US" sz="3600" dirty="0"/>
              <a:t>Click on Edit. If there is more than one go to STEP 1</a:t>
            </a:r>
            <a:endParaRPr lang="en-PH" sz="3600" dirty="0"/>
          </a:p>
          <a:p>
            <a:pPr marL="0" indent="0">
              <a:buNone/>
            </a:pPr>
            <a:endParaRPr lang="en-PH" sz="3600" dirty="0"/>
          </a:p>
        </p:txBody>
      </p:sp>
      <p:sp>
        <p:nvSpPr>
          <p:cNvPr id="4" name="Title 1">
            <a:extLst>
              <a:ext uri="{FF2B5EF4-FFF2-40B4-BE49-F238E27FC236}">
                <a16:creationId xmlns:a16="http://schemas.microsoft.com/office/drawing/2014/main" id="{C05E6C42-2097-44C6-8C71-A699A8B9BAAA}"/>
              </a:ext>
            </a:extLst>
          </p:cNvPr>
          <p:cNvSpPr>
            <a:spLocks noGrp="1"/>
          </p:cNvSpPr>
          <p:nvPr>
            <p:ph type="title"/>
          </p:nvPr>
        </p:nvSpPr>
        <p:spPr>
          <a:xfrm>
            <a:off x="639092" y="171299"/>
            <a:ext cx="11012131" cy="1018035"/>
          </a:xfrm>
        </p:spPr>
        <p:txBody>
          <a:bodyPr>
            <a:noAutofit/>
          </a:bodyPr>
          <a:lstStyle/>
          <a:p>
            <a:r>
              <a:rPr lang="en-PH" sz="5000" b="1" dirty="0">
                <a:ln>
                  <a:solidFill>
                    <a:sysClr val="windowText" lastClr="000000"/>
                  </a:solidFill>
                </a:ln>
              </a:rPr>
              <a:t>WIRELESS DEVICE WAN CONFIGURATION </a:t>
            </a:r>
          </a:p>
        </p:txBody>
      </p:sp>
    </p:spTree>
    <p:extLst>
      <p:ext uri="{BB962C8B-B14F-4D97-AF65-F5344CB8AC3E}">
        <p14:creationId xmlns:p14="http://schemas.microsoft.com/office/powerpoint/2010/main" val="17900758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F485C-6F7D-46C1-8BE4-AD532170B8FC}"/>
              </a:ext>
            </a:extLst>
          </p:cNvPr>
          <p:cNvPicPr>
            <a:picLocks noChangeAspect="1"/>
          </p:cNvPicPr>
          <p:nvPr/>
        </p:nvPicPr>
        <p:blipFill>
          <a:blip r:embed="rId3"/>
          <a:stretch>
            <a:fillRect/>
          </a:stretch>
        </p:blipFill>
        <p:spPr>
          <a:xfrm>
            <a:off x="0" y="0"/>
            <a:ext cx="12359640" cy="6871648"/>
          </a:xfrm>
          <a:prstGeom prst="rect">
            <a:avLst/>
          </a:prstGeom>
        </p:spPr>
      </p:pic>
    </p:spTree>
    <p:extLst>
      <p:ext uri="{BB962C8B-B14F-4D97-AF65-F5344CB8AC3E}">
        <p14:creationId xmlns:p14="http://schemas.microsoft.com/office/powerpoint/2010/main" val="318562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0D86-64EF-4AC9-B360-F71A9946BFE2}"/>
              </a:ext>
            </a:extLst>
          </p:cNvPr>
          <p:cNvSpPr>
            <a:spLocks noGrp="1"/>
          </p:cNvSpPr>
          <p:nvPr>
            <p:ph type="title"/>
          </p:nvPr>
        </p:nvSpPr>
        <p:spPr/>
        <p:txBody>
          <a:bodyPr>
            <a:normAutofit/>
          </a:bodyPr>
          <a:lstStyle/>
          <a:p>
            <a:r>
              <a:rPr lang="en-US" sz="5400" b="1" dirty="0">
                <a:ln>
                  <a:solidFill>
                    <a:schemeClr val="tx1"/>
                  </a:solidFill>
                </a:ln>
              </a:rPr>
              <a:t>Bus Topology</a:t>
            </a:r>
            <a:endParaRPr lang="en-PH" sz="5400" b="1" dirty="0">
              <a:ln>
                <a:solidFill>
                  <a:schemeClr val="tx1"/>
                </a:solidFill>
              </a:ln>
            </a:endParaRPr>
          </a:p>
        </p:txBody>
      </p:sp>
      <p:pic>
        <p:nvPicPr>
          <p:cNvPr id="14340" name="Picture 4" descr="Advantages and Disadvantages of Bus Topology in Networking | TutsMaster">
            <a:extLst>
              <a:ext uri="{FF2B5EF4-FFF2-40B4-BE49-F238E27FC236}">
                <a16:creationId xmlns:a16="http://schemas.microsoft.com/office/drawing/2014/main" id="{A6A96621-B435-428A-8A9A-06C5322D4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90" y="2346036"/>
            <a:ext cx="4820294" cy="24101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937ED-225B-5CED-B6AB-C529C927E287}"/>
              </a:ext>
            </a:extLst>
          </p:cNvPr>
          <p:cNvSpPr txBox="1"/>
          <p:nvPr/>
        </p:nvSpPr>
        <p:spPr>
          <a:xfrm>
            <a:off x="5446696" y="1331389"/>
            <a:ext cx="6669103" cy="5355312"/>
          </a:xfrm>
          <a:prstGeom prst="rect">
            <a:avLst/>
          </a:prstGeom>
          <a:noFill/>
        </p:spPr>
        <p:txBody>
          <a:bodyPr wrap="square">
            <a:spAutoFit/>
          </a:bodyPr>
          <a:lstStyle/>
          <a:p>
            <a:pPr marL="171450" indent="-171450">
              <a:buFontTx/>
              <a:buChar char="-"/>
            </a:pPr>
            <a:r>
              <a:rPr lang="en-US" dirty="0"/>
              <a:t>Uses a trunk or backbone to which all of the computers on the network connect.</a:t>
            </a:r>
          </a:p>
          <a:p>
            <a:pPr marL="171450" indent="-171450">
              <a:buFontTx/>
              <a:buChar char="-"/>
            </a:pPr>
            <a:r>
              <a:rPr lang="en-US" dirty="0"/>
              <a:t>Systems connect to this backbone using T connectors or taps.</a:t>
            </a:r>
            <a:endParaRPr lang="en-PH" dirty="0"/>
          </a:p>
          <a:p>
            <a:pPr marL="171450" indent="-171450">
              <a:buFontTx/>
              <a:buChar char="-"/>
            </a:pPr>
            <a:r>
              <a:rPr lang="en-US" b="1" i="0" dirty="0">
                <a:solidFill>
                  <a:srgbClr val="5F6368"/>
                </a:solidFill>
                <a:effectLst/>
                <a:latin typeface="arial" panose="020B0604020202020204" pitchFamily="34" charset="0"/>
              </a:rPr>
              <a:t>Bus topology</a:t>
            </a:r>
            <a:r>
              <a:rPr lang="en-US" b="0" i="0" dirty="0">
                <a:solidFill>
                  <a:srgbClr val="4D5156"/>
                </a:solidFill>
                <a:effectLst/>
                <a:latin typeface="arial" panose="020B0604020202020204" pitchFamily="34" charset="0"/>
              </a:rPr>
              <a:t> is a method of connecting two or more computers serially, using the main cable as the center of data traffic. The connectors used in the </a:t>
            </a:r>
            <a:r>
              <a:rPr lang="en-US" b="1" i="0" dirty="0">
                <a:solidFill>
                  <a:srgbClr val="5F6368"/>
                </a:solidFill>
                <a:effectLst/>
                <a:latin typeface="arial" panose="020B0604020202020204" pitchFamily="34" charset="0"/>
              </a:rPr>
              <a:t>bus topology</a:t>
            </a:r>
            <a:r>
              <a:rPr lang="en-US" b="0" i="0" dirty="0">
                <a:solidFill>
                  <a:srgbClr val="4D5156"/>
                </a:solidFill>
                <a:effectLst/>
                <a:latin typeface="arial" panose="020B0604020202020204" pitchFamily="34" charset="0"/>
              </a:rPr>
              <a:t> include BNC and T connector connectors as well as terminators, while for </a:t>
            </a:r>
            <a:r>
              <a:rPr lang="en-US" b="1" i="0" dirty="0">
                <a:solidFill>
                  <a:srgbClr val="5F6368"/>
                </a:solidFill>
                <a:effectLst/>
                <a:latin typeface="arial" panose="020B0604020202020204" pitchFamily="34" charset="0"/>
              </a:rPr>
              <a:t>bus</a:t>
            </a:r>
            <a:r>
              <a:rPr lang="en-US" b="0" i="0" dirty="0">
                <a:solidFill>
                  <a:srgbClr val="4D5156"/>
                </a:solidFill>
                <a:effectLst/>
                <a:latin typeface="arial" panose="020B0604020202020204" pitchFamily="34" charset="0"/>
              </a:rPr>
              <a:t> transmission </a:t>
            </a:r>
            <a:r>
              <a:rPr lang="en-US" b="1" i="0" dirty="0">
                <a:solidFill>
                  <a:srgbClr val="5F6368"/>
                </a:solidFill>
                <a:effectLst/>
                <a:latin typeface="arial" panose="020B0604020202020204" pitchFamily="34" charset="0"/>
              </a:rPr>
              <a:t>topologies</a:t>
            </a:r>
            <a:r>
              <a:rPr lang="en-US" b="0" i="0" dirty="0">
                <a:solidFill>
                  <a:srgbClr val="4D5156"/>
                </a:solidFill>
                <a:effectLst/>
                <a:latin typeface="arial" panose="020B0604020202020204" pitchFamily="34" charset="0"/>
              </a:rPr>
              <a:t> using Coaxial cable.</a:t>
            </a:r>
            <a:endParaRPr lang="en-PH" b="0" i="0" dirty="0">
              <a:solidFill>
                <a:srgbClr val="4D5156"/>
              </a:solidFill>
              <a:effectLst/>
              <a:latin typeface="arial" panose="020B0604020202020204" pitchFamily="34" charset="0"/>
            </a:endParaRPr>
          </a:p>
          <a:p>
            <a:pPr marL="171450" indent="-171450">
              <a:buFontTx/>
              <a:buChar char="-"/>
            </a:pPr>
            <a:endParaRPr lang="en-PH" b="0" i="0" dirty="0">
              <a:solidFill>
                <a:srgbClr val="4D5156"/>
              </a:solidFill>
              <a:effectLst/>
              <a:latin typeface="arial" panose="020B0604020202020204" pitchFamily="34" charset="0"/>
            </a:endParaRPr>
          </a:p>
          <a:p>
            <a:pPr marL="171450" indent="-171450">
              <a:buFontTx/>
              <a:buChar char="-"/>
            </a:pPr>
            <a:r>
              <a:rPr lang="en-PH" b="0" i="0" dirty="0">
                <a:solidFill>
                  <a:srgbClr val="4D5156"/>
                </a:solidFill>
                <a:effectLst/>
                <a:latin typeface="arial" panose="020B0604020202020204" pitchFamily="34" charset="0"/>
              </a:rPr>
              <a:t>Advantages</a:t>
            </a:r>
          </a:p>
          <a:p>
            <a:pPr marL="628650" lvl="1" indent="-171450">
              <a:buFontTx/>
              <a:buChar char="-"/>
            </a:pPr>
            <a:r>
              <a:rPr lang="en-PH" b="0" i="0" dirty="0">
                <a:solidFill>
                  <a:srgbClr val="4D5156"/>
                </a:solidFill>
                <a:effectLst/>
                <a:latin typeface="arial" panose="020B0604020202020204" pitchFamily="34" charset="0"/>
              </a:rPr>
              <a:t>Cheap and easy to implement</a:t>
            </a:r>
          </a:p>
          <a:p>
            <a:pPr marL="628650" lvl="1" indent="-171450">
              <a:buFontTx/>
              <a:buChar char="-"/>
            </a:pPr>
            <a:r>
              <a:rPr lang="en-PH" b="0" i="0" dirty="0">
                <a:solidFill>
                  <a:srgbClr val="4D5156"/>
                </a:solidFill>
                <a:effectLst/>
                <a:latin typeface="arial" panose="020B0604020202020204" pitchFamily="34" charset="0"/>
              </a:rPr>
              <a:t>Require less cable</a:t>
            </a:r>
          </a:p>
          <a:p>
            <a:pPr marL="628650" lvl="1" indent="-171450">
              <a:buFontTx/>
              <a:buChar char="-"/>
            </a:pPr>
            <a:r>
              <a:rPr lang="en-PH" b="0" i="0" dirty="0">
                <a:solidFill>
                  <a:srgbClr val="4D5156"/>
                </a:solidFill>
                <a:effectLst/>
                <a:latin typeface="arial" panose="020B0604020202020204" pitchFamily="34" charset="0"/>
              </a:rPr>
              <a:t>Does not use any specialized network to troubleshoot.</a:t>
            </a:r>
          </a:p>
          <a:p>
            <a:pPr marL="171450" lvl="0" indent="-171450">
              <a:buFontTx/>
              <a:buChar char="-"/>
            </a:pPr>
            <a:r>
              <a:rPr lang="en-PH" b="0" i="0" dirty="0">
                <a:solidFill>
                  <a:srgbClr val="4D5156"/>
                </a:solidFill>
                <a:effectLst/>
                <a:latin typeface="arial" panose="020B0604020202020204" pitchFamily="34" charset="0"/>
              </a:rPr>
              <a:t>Disadvantages</a:t>
            </a:r>
          </a:p>
          <a:p>
            <a:pPr marL="628650" lvl="1" indent="-171450">
              <a:buFontTx/>
              <a:buChar char="-"/>
            </a:pPr>
            <a:r>
              <a:rPr lang="en-PH" b="0" i="0" dirty="0">
                <a:solidFill>
                  <a:srgbClr val="4D5156"/>
                </a:solidFill>
                <a:effectLst/>
                <a:latin typeface="arial" panose="020B0604020202020204" pitchFamily="34" charset="0"/>
              </a:rPr>
              <a:t>Network disruption when computers are added or removed</a:t>
            </a:r>
          </a:p>
          <a:p>
            <a:pPr marL="628650" lvl="1" indent="-171450">
              <a:buFontTx/>
              <a:buChar char="-"/>
            </a:pPr>
            <a:r>
              <a:rPr lang="en-PH" b="0" i="0" dirty="0">
                <a:solidFill>
                  <a:srgbClr val="4D5156"/>
                </a:solidFill>
                <a:effectLst/>
                <a:latin typeface="arial" panose="020B0604020202020204" pitchFamily="34" charset="0"/>
              </a:rPr>
              <a:t>A break in the cable will prevent all systems from accessing the network.</a:t>
            </a:r>
          </a:p>
          <a:p>
            <a:pPr marL="628650" lvl="1" indent="-171450">
              <a:buFontTx/>
              <a:buChar char="-"/>
            </a:pPr>
            <a:r>
              <a:rPr lang="en-PH" b="0" i="0" dirty="0">
                <a:solidFill>
                  <a:srgbClr val="4D5156"/>
                </a:solidFill>
                <a:effectLst/>
                <a:latin typeface="arial" panose="020B0604020202020204" pitchFamily="34" charset="0"/>
              </a:rPr>
              <a:t>Difficult to troubleshoot.</a:t>
            </a:r>
          </a:p>
        </p:txBody>
      </p:sp>
    </p:spTree>
    <p:extLst>
      <p:ext uri="{BB962C8B-B14F-4D97-AF65-F5344CB8AC3E}">
        <p14:creationId xmlns:p14="http://schemas.microsoft.com/office/powerpoint/2010/main" val="13553328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A610-A165-4B4D-976A-155C686DDF65}"/>
              </a:ext>
            </a:extLst>
          </p:cNvPr>
          <p:cNvSpPr>
            <a:spLocks noGrp="1"/>
          </p:cNvSpPr>
          <p:nvPr>
            <p:ph type="title"/>
          </p:nvPr>
        </p:nvSpPr>
        <p:spPr/>
        <p:txBody>
          <a:bodyPr>
            <a:normAutofit/>
          </a:bodyPr>
          <a:lstStyle/>
          <a:p>
            <a:r>
              <a:rPr lang="en-PH" sz="5400" b="1" dirty="0">
                <a:ln>
                  <a:solidFill>
                    <a:sysClr val="windowText" lastClr="000000"/>
                  </a:solidFill>
                </a:ln>
              </a:rPr>
              <a:t>NETWORK CONNECTIVITY TESTING </a:t>
            </a:r>
          </a:p>
        </p:txBody>
      </p:sp>
      <p:sp>
        <p:nvSpPr>
          <p:cNvPr id="3" name="Content Placeholder 2">
            <a:extLst>
              <a:ext uri="{FF2B5EF4-FFF2-40B4-BE49-F238E27FC236}">
                <a16:creationId xmlns:a16="http://schemas.microsoft.com/office/drawing/2014/main" id="{8A7D4396-C9B1-4323-9EE2-7F2C8A05D4F5}"/>
              </a:ext>
            </a:extLst>
          </p:cNvPr>
          <p:cNvSpPr>
            <a:spLocks noGrp="1"/>
          </p:cNvSpPr>
          <p:nvPr>
            <p:ph idx="1"/>
          </p:nvPr>
        </p:nvSpPr>
        <p:spPr>
          <a:xfrm>
            <a:off x="668595" y="1253122"/>
            <a:ext cx="10972800" cy="4758813"/>
          </a:xfrm>
        </p:spPr>
        <p:txBody>
          <a:bodyPr>
            <a:noAutofit/>
          </a:bodyPr>
          <a:lstStyle/>
          <a:p>
            <a:pPr marL="0" indent="0" algn="just">
              <a:buNone/>
            </a:pPr>
            <a:r>
              <a:rPr lang="en-US" sz="3600" i="1" dirty="0"/>
              <a:t>Effective testing has a number of prerequisites:</a:t>
            </a:r>
          </a:p>
          <a:p>
            <a:pPr lvl="1" algn="just">
              <a:buFont typeface="Arial" panose="020B0604020202020204" pitchFamily="34" charset="0"/>
              <a:buChar char="•"/>
            </a:pPr>
            <a:r>
              <a:rPr lang="en-US" sz="3600" dirty="0"/>
              <a:t>Testers must know what the network is required to do.</a:t>
            </a:r>
          </a:p>
          <a:p>
            <a:pPr lvl="1" algn="just">
              <a:buFont typeface="Arial" panose="020B0604020202020204" pitchFamily="34" charset="0"/>
              <a:buChar char="•"/>
            </a:pPr>
            <a:r>
              <a:rPr lang="en-US" sz="3600" dirty="0"/>
              <a:t>Testers must develop a plan for determining whether the network does what it is required to do.</a:t>
            </a:r>
          </a:p>
          <a:p>
            <a:pPr lvl="1" algn="just">
              <a:buFont typeface="Arial" panose="020B0604020202020204" pitchFamily="34" charset="0"/>
              <a:buChar char="•"/>
            </a:pPr>
            <a:r>
              <a:rPr lang="en-US" sz="3600" dirty="0"/>
              <a:t>Testers must be able to mimic end-user activities, and sometimes must be able to mimic some of the network elements (if they are not available during testing). </a:t>
            </a:r>
            <a:endParaRPr lang="en-PH" sz="3600" dirty="0"/>
          </a:p>
        </p:txBody>
      </p:sp>
    </p:spTree>
    <p:extLst>
      <p:ext uri="{BB962C8B-B14F-4D97-AF65-F5344CB8AC3E}">
        <p14:creationId xmlns:p14="http://schemas.microsoft.com/office/powerpoint/2010/main" val="1837133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CAF5F-D98E-45E6-A099-8C408A07AF97}"/>
              </a:ext>
            </a:extLst>
          </p:cNvPr>
          <p:cNvSpPr>
            <a:spLocks noGrp="1"/>
          </p:cNvSpPr>
          <p:nvPr>
            <p:ph idx="1"/>
          </p:nvPr>
        </p:nvSpPr>
        <p:spPr/>
        <p:txBody>
          <a:bodyPr>
            <a:normAutofit/>
          </a:bodyPr>
          <a:lstStyle/>
          <a:p>
            <a:pPr lvl="1">
              <a:buFont typeface="Arial" panose="020B0604020202020204" pitchFamily="34" charset="0"/>
              <a:buChar char="•"/>
            </a:pPr>
            <a:r>
              <a:rPr lang="en-US" sz="3600" dirty="0"/>
              <a:t>Testers must be able to determine what the system has done in response to their activities.</a:t>
            </a:r>
          </a:p>
          <a:p>
            <a:pPr lvl="1">
              <a:buFont typeface="Arial" panose="020B0604020202020204" pitchFamily="34" charset="0"/>
              <a:buChar char="•"/>
            </a:pPr>
            <a:r>
              <a:rPr lang="en-US" sz="3600" dirty="0"/>
              <a:t>Testers must be able to measure the effectiveness of the testing done so far (and in toto). </a:t>
            </a:r>
          </a:p>
          <a:p>
            <a:pPr marL="609585" lvl="1" indent="0">
              <a:buNone/>
            </a:pPr>
            <a:endParaRPr lang="en-US" sz="3600" dirty="0"/>
          </a:p>
          <a:p>
            <a:pPr marL="0" lvl="1" indent="0" algn="just">
              <a:buNone/>
            </a:pPr>
            <a:r>
              <a:rPr lang="en-US" sz="3600" dirty="0"/>
              <a:t>	In addition, testers need models, tools, and processes to help them do the testing efficiently. </a:t>
            </a:r>
          </a:p>
        </p:txBody>
      </p:sp>
      <p:sp>
        <p:nvSpPr>
          <p:cNvPr id="4" name="Title 1">
            <a:extLst>
              <a:ext uri="{FF2B5EF4-FFF2-40B4-BE49-F238E27FC236}">
                <a16:creationId xmlns:a16="http://schemas.microsoft.com/office/drawing/2014/main" id="{A1FAEDD8-AED1-4A59-807D-DBB407B332A8}"/>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36093130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C662C-E299-428C-A504-C4F311E3A00E}"/>
              </a:ext>
            </a:extLst>
          </p:cNvPr>
          <p:cNvSpPr>
            <a:spLocks noGrp="1"/>
          </p:cNvSpPr>
          <p:nvPr>
            <p:ph idx="1"/>
          </p:nvPr>
        </p:nvSpPr>
        <p:spPr/>
        <p:txBody>
          <a:bodyPr>
            <a:normAutofit/>
          </a:bodyPr>
          <a:lstStyle/>
          <a:p>
            <a:pPr marL="0" indent="0" algn="just">
              <a:buNone/>
            </a:pPr>
            <a:r>
              <a:rPr lang="en-US" sz="3600" i="1" dirty="0"/>
              <a:t>Testing network connectivity using command prompt. </a:t>
            </a:r>
          </a:p>
          <a:p>
            <a:pPr marL="742950" indent="-742950" algn="just">
              <a:buAutoNum type="arabicPeriod"/>
            </a:pPr>
            <a:r>
              <a:rPr lang="en-US" sz="3600" dirty="0"/>
              <a:t>Open the Command Prompt or Terminal. Every operating system has a command line interface that will allow you to run the Ping command. The Ping command operates virtually identically on all systems. </a:t>
            </a:r>
          </a:p>
          <a:p>
            <a:pPr marL="742950" indent="-742950" algn="just">
              <a:buAutoNum type="arabicPeriod"/>
            </a:pPr>
            <a:endParaRPr lang="en-PH" sz="3600" dirty="0"/>
          </a:p>
        </p:txBody>
      </p:sp>
      <p:sp>
        <p:nvSpPr>
          <p:cNvPr id="4" name="Title 1">
            <a:extLst>
              <a:ext uri="{FF2B5EF4-FFF2-40B4-BE49-F238E27FC236}">
                <a16:creationId xmlns:a16="http://schemas.microsoft.com/office/drawing/2014/main" id="{C55303DD-C4B5-4900-B77A-8CDC48AF599C}"/>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40434597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534EC2-CF6F-4964-AD8A-E5E1071EA61E}"/>
              </a:ext>
            </a:extLst>
          </p:cNvPr>
          <p:cNvSpPr>
            <a:spLocks noGrp="1"/>
          </p:cNvSpPr>
          <p:nvPr>
            <p:ph idx="1"/>
          </p:nvPr>
        </p:nvSpPr>
        <p:spPr>
          <a:xfrm>
            <a:off x="0" y="1573162"/>
            <a:ext cx="5090160" cy="4758813"/>
          </a:xfrm>
        </p:spPr>
        <p:txBody>
          <a:bodyPr>
            <a:normAutofit fontScale="92500"/>
          </a:bodyPr>
          <a:lstStyle/>
          <a:p>
            <a:pPr algn="just"/>
            <a:r>
              <a:rPr lang="en-US" sz="3600" dirty="0"/>
              <a:t>If using Windows, open the Command Prompt. Click the Start button and enter </a:t>
            </a:r>
            <a:r>
              <a:rPr lang="en-US" sz="3600" dirty="0" err="1"/>
              <a:t>cmd</a:t>
            </a:r>
            <a:r>
              <a:rPr lang="en-US" sz="3600" dirty="0"/>
              <a:t> into the Search field. Windows 7 users can type “</a:t>
            </a:r>
            <a:r>
              <a:rPr lang="en-US" sz="3600" dirty="0" err="1"/>
              <a:t>cmd</a:t>
            </a:r>
            <a:r>
              <a:rPr lang="en-US" sz="3600" dirty="0"/>
              <a:t>” while on the search menu. Press Enter to launch the Command Prompt.</a:t>
            </a:r>
            <a:endParaRPr lang="en-PH" sz="3600" dirty="0"/>
          </a:p>
        </p:txBody>
      </p:sp>
      <p:sp>
        <p:nvSpPr>
          <p:cNvPr id="4" name="Title 1">
            <a:extLst>
              <a:ext uri="{FF2B5EF4-FFF2-40B4-BE49-F238E27FC236}">
                <a16:creationId xmlns:a16="http://schemas.microsoft.com/office/drawing/2014/main" id="{C0367CD4-2D8C-4949-98AF-06079E41953E}"/>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pic>
        <p:nvPicPr>
          <p:cNvPr id="6" name="Picture 5">
            <a:extLst>
              <a:ext uri="{FF2B5EF4-FFF2-40B4-BE49-F238E27FC236}">
                <a16:creationId xmlns:a16="http://schemas.microsoft.com/office/drawing/2014/main" id="{E865936E-ED37-4495-BD48-292B2820972F}"/>
              </a:ext>
            </a:extLst>
          </p:cNvPr>
          <p:cNvPicPr>
            <a:picLocks noChangeAspect="1"/>
          </p:cNvPicPr>
          <p:nvPr/>
        </p:nvPicPr>
        <p:blipFill>
          <a:blip r:embed="rId2"/>
          <a:stretch>
            <a:fillRect/>
          </a:stretch>
        </p:blipFill>
        <p:spPr>
          <a:xfrm>
            <a:off x="5293995" y="1935480"/>
            <a:ext cx="6730365" cy="3682439"/>
          </a:xfrm>
          <a:prstGeom prst="rect">
            <a:avLst/>
          </a:prstGeom>
        </p:spPr>
      </p:pic>
    </p:spTree>
    <p:extLst>
      <p:ext uri="{BB962C8B-B14F-4D97-AF65-F5344CB8AC3E}">
        <p14:creationId xmlns:p14="http://schemas.microsoft.com/office/powerpoint/2010/main" val="9625746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0780D5-30FE-4D0F-B795-78C7188631F7}"/>
              </a:ext>
            </a:extLst>
          </p:cNvPr>
          <p:cNvSpPr>
            <a:spLocks noGrp="1"/>
          </p:cNvSpPr>
          <p:nvPr>
            <p:ph idx="1"/>
          </p:nvPr>
        </p:nvSpPr>
        <p:spPr>
          <a:xfrm>
            <a:off x="243840" y="1573162"/>
            <a:ext cx="11397555" cy="4758813"/>
          </a:xfrm>
        </p:spPr>
        <p:txBody>
          <a:bodyPr>
            <a:normAutofit/>
          </a:bodyPr>
          <a:lstStyle/>
          <a:p>
            <a:pPr marL="742950" indent="-742950" algn="just">
              <a:buFont typeface="+mj-lt"/>
              <a:buAutoNum type="arabicPeriod" startAt="2"/>
            </a:pPr>
            <a:r>
              <a:rPr lang="en-US" sz="3600" dirty="0"/>
              <a:t>Enter the Ping command. Type ping hostname/computer name or ping IP address.</a:t>
            </a:r>
          </a:p>
          <a:p>
            <a:pPr marL="0" indent="0" algn="just">
              <a:buNone/>
            </a:pPr>
            <a:endParaRPr lang="en-US" sz="3600" dirty="0"/>
          </a:p>
          <a:p>
            <a:pPr marL="0" indent="0" algn="just">
              <a:buNone/>
            </a:pPr>
            <a:r>
              <a:rPr lang="en-US" sz="3600" dirty="0"/>
              <a:t>	A hostname is typically a website address. Replace hostname with the website that or server that you want to ping. For example, to ping computer 1 with the computer name Desktop01. Type ping Desktop01 the press Enter. </a:t>
            </a:r>
            <a:endParaRPr lang="en-PH" sz="3600" dirty="0"/>
          </a:p>
          <a:p>
            <a:pPr marL="0" indent="0" algn="just">
              <a:buNone/>
            </a:pPr>
            <a:endParaRPr lang="en-US" sz="3600" dirty="0"/>
          </a:p>
          <a:p>
            <a:pPr marL="742950" indent="-742950" algn="just">
              <a:buFont typeface="+mj-lt"/>
              <a:buAutoNum type="arabicPeriod" startAt="2"/>
            </a:pPr>
            <a:endParaRPr lang="en-US" sz="3600" dirty="0"/>
          </a:p>
          <a:p>
            <a:pPr marL="742950" indent="-742950" algn="just">
              <a:buAutoNum type="arabicPeriod" startAt="2"/>
            </a:pPr>
            <a:endParaRPr lang="en-US" sz="3600" dirty="0"/>
          </a:p>
          <a:p>
            <a:pPr marL="0" indent="0" algn="just">
              <a:buNone/>
            </a:pPr>
            <a:endParaRPr lang="en-PH" sz="3600" dirty="0"/>
          </a:p>
        </p:txBody>
      </p:sp>
      <p:sp>
        <p:nvSpPr>
          <p:cNvPr id="4" name="Title 1">
            <a:extLst>
              <a:ext uri="{FF2B5EF4-FFF2-40B4-BE49-F238E27FC236}">
                <a16:creationId xmlns:a16="http://schemas.microsoft.com/office/drawing/2014/main" id="{A20B8EF8-0330-4EDE-ABB6-5C86F8B7D5FB}"/>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30794632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FF2994-B9C6-4B5A-A908-AB46BE4468C3}"/>
              </a:ext>
            </a:extLst>
          </p:cNvPr>
          <p:cNvSpPr>
            <a:spLocks noGrp="1"/>
          </p:cNvSpPr>
          <p:nvPr>
            <p:ph idx="1"/>
          </p:nvPr>
        </p:nvSpPr>
        <p:spPr>
          <a:xfrm>
            <a:off x="106681" y="1573162"/>
            <a:ext cx="5989320" cy="4758813"/>
          </a:xfrm>
        </p:spPr>
        <p:txBody>
          <a:bodyPr>
            <a:normAutofit lnSpcReduction="10000"/>
          </a:bodyPr>
          <a:lstStyle/>
          <a:p>
            <a:pPr marL="0" indent="0" algn="just">
              <a:buNone/>
            </a:pPr>
            <a:r>
              <a:rPr lang="en-US" sz="3600" dirty="0"/>
              <a:t>An IP address is a computer’s location on a network, either locally or on the internet. If you know the IP address that you want to ping, replace IP address with it. For example, to ping the IP address 192.168.2.1, type ping 192.168.2.1.</a:t>
            </a:r>
            <a:endParaRPr lang="en-PH" sz="3600" dirty="0"/>
          </a:p>
        </p:txBody>
      </p:sp>
      <p:pic>
        <p:nvPicPr>
          <p:cNvPr id="5" name="Picture 4">
            <a:extLst>
              <a:ext uri="{FF2B5EF4-FFF2-40B4-BE49-F238E27FC236}">
                <a16:creationId xmlns:a16="http://schemas.microsoft.com/office/drawing/2014/main" id="{5F4CAA0E-3B33-4ECA-9D0B-CC6A528EBCF6}"/>
              </a:ext>
            </a:extLst>
          </p:cNvPr>
          <p:cNvPicPr>
            <a:picLocks noChangeAspect="1"/>
          </p:cNvPicPr>
          <p:nvPr/>
        </p:nvPicPr>
        <p:blipFill>
          <a:blip r:embed="rId3"/>
          <a:stretch>
            <a:fillRect/>
          </a:stretch>
        </p:blipFill>
        <p:spPr>
          <a:xfrm>
            <a:off x="6145157" y="1812607"/>
            <a:ext cx="5857875" cy="3629025"/>
          </a:xfrm>
          <a:prstGeom prst="rect">
            <a:avLst/>
          </a:prstGeom>
        </p:spPr>
      </p:pic>
      <p:sp>
        <p:nvSpPr>
          <p:cNvPr id="6" name="Title 1">
            <a:extLst>
              <a:ext uri="{FF2B5EF4-FFF2-40B4-BE49-F238E27FC236}">
                <a16:creationId xmlns:a16="http://schemas.microsoft.com/office/drawing/2014/main" id="{4D5BCDFA-5570-4832-852B-404823DB8A0A}"/>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21213049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BF28FF-F2C3-4D96-A755-D6306671C820}"/>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
        <p:nvSpPr>
          <p:cNvPr id="5" name="Title 1">
            <a:extLst>
              <a:ext uri="{FF2B5EF4-FFF2-40B4-BE49-F238E27FC236}">
                <a16:creationId xmlns:a16="http://schemas.microsoft.com/office/drawing/2014/main" id="{C5A00D89-125A-4824-BAA8-0DB197CE6545}"/>
              </a:ext>
            </a:extLst>
          </p:cNvPr>
          <p:cNvSpPr>
            <a:spLocks noGrp="1"/>
          </p:cNvSpPr>
          <p:nvPr>
            <p:ph idx="1"/>
          </p:nvPr>
        </p:nvSpPr>
        <p:spPr>
          <a:xfrm>
            <a:off x="639092" y="1603693"/>
            <a:ext cx="3492182" cy="2968307"/>
          </a:xfrm>
        </p:spPr>
        <p:txBody>
          <a:bodyPr>
            <a:normAutofit/>
          </a:bodyPr>
          <a:lstStyle/>
          <a:p>
            <a:pPr marL="0" indent="0">
              <a:buNone/>
            </a:pPr>
            <a:r>
              <a:rPr lang="en-US" sz="3600" dirty="0"/>
              <a:t>Pinging 192.168.2.1.with 32 bytes of data:</a:t>
            </a:r>
            <a:endParaRPr lang="en-PH" sz="3600" b="1" dirty="0">
              <a:ln>
                <a:solidFill>
                  <a:sysClr val="windowText" lastClr="000000"/>
                </a:solidFill>
              </a:ln>
            </a:endParaRPr>
          </a:p>
        </p:txBody>
      </p:sp>
      <p:pic>
        <p:nvPicPr>
          <p:cNvPr id="9" name="Picture 8">
            <a:extLst>
              <a:ext uri="{FF2B5EF4-FFF2-40B4-BE49-F238E27FC236}">
                <a16:creationId xmlns:a16="http://schemas.microsoft.com/office/drawing/2014/main" id="{B7F1D4F4-3A67-4ABB-908E-716D7D96C50B}"/>
              </a:ext>
            </a:extLst>
          </p:cNvPr>
          <p:cNvPicPr>
            <a:picLocks noChangeAspect="1"/>
          </p:cNvPicPr>
          <p:nvPr/>
        </p:nvPicPr>
        <p:blipFill>
          <a:blip r:embed="rId2"/>
          <a:stretch>
            <a:fillRect/>
          </a:stretch>
        </p:blipFill>
        <p:spPr>
          <a:xfrm>
            <a:off x="4460557" y="1431607"/>
            <a:ext cx="7731443" cy="4733327"/>
          </a:xfrm>
          <a:prstGeom prst="rect">
            <a:avLst/>
          </a:prstGeom>
        </p:spPr>
      </p:pic>
    </p:spTree>
    <p:extLst>
      <p:ext uri="{BB962C8B-B14F-4D97-AF65-F5344CB8AC3E}">
        <p14:creationId xmlns:p14="http://schemas.microsoft.com/office/powerpoint/2010/main" val="1925955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FBBFCB-ACE6-4AB3-B906-EE5F3AD57A47}"/>
              </a:ext>
            </a:extLst>
          </p:cNvPr>
          <p:cNvPicPr>
            <a:picLocks noChangeAspect="1"/>
          </p:cNvPicPr>
          <p:nvPr/>
        </p:nvPicPr>
        <p:blipFill>
          <a:blip r:embed="rId3"/>
          <a:stretch>
            <a:fillRect/>
          </a:stretch>
        </p:blipFill>
        <p:spPr>
          <a:xfrm>
            <a:off x="2130369" y="1279207"/>
            <a:ext cx="8029575" cy="3476625"/>
          </a:xfrm>
          <a:prstGeom prst="rect">
            <a:avLst/>
          </a:prstGeom>
        </p:spPr>
      </p:pic>
      <p:sp>
        <p:nvSpPr>
          <p:cNvPr id="6" name="Title 1">
            <a:extLst>
              <a:ext uri="{FF2B5EF4-FFF2-40B4-BE49-F238E27FC236}">
                <a16:creationId xmlns:a16="http://schemas.microsoft.com/office/drawing/2014/main" id="{540A2C77-0C41-4F5A-8AE5-F0CEDEA049DC}"/>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
        <p:nvSpPr>
          <p:cNvPr id="8" name="TextBox 7">
            <a:extLst>
              <a:ext uri="{FF2B5EF4-FFF2-40B4-BE49-F238E27FC236}">
                <a16:creationId xmlns:a16="http://schemas.microsoft.com/office/drawing/2014/main" id="{B2C64D5B-A5F2-4303-8FC1-E4768C6BC197}"/>
              </a:ext>
            </a:extLst>
          </p:cNvPr>
          <p:cNvSpPr txBox="1"/>
          <p:nvPr/>
        </p:nvSpPr>
        <p:spPr>
          <a:xfrm>
            <a:off x="639092" y="4618672"/>
            <a:ext cx="11012131" cy="2308324"/>
          </a:xfrm>
          <a:prstGeom prst="rect">
            <a:avLst/>
          </a:prstGeom>
          <a:noFill/>
        </p:spPr>
        <p:txBody>
          <a:bodyPr wrap="square">
            <a:spAutoFit/>
          </a:bodyPr>
          <a:lstStyle/>
          <a:p>
            <a:r>
              <a:rPr lang="en-US" sz="3600" dirty="0"/>
              <a:t>Reply from 173.203.142.5: bytes=32 time=1ms TTL=64 Reply from 173.203.142.5: bytes=32 time=2ms TTL=64 Reply from 173.203.142.5: bytes=32 time=7ms TTL=64 You may need to press Ctrl + C to stop pinging.</a:t>
            </a:r>
            <a:endParaRPr lang="en-PH" sz="3600" dirty="0"/>
          </a:p>
        </p:txBody>
      </p:sp>
    </p:spTree>
    <p:extLst>
      <p:ext uri="{BB962C8B-B14F-4D97-AF65-F5344CB8AC3E}">
        <p14:creationId xmlns:p14="http://schemas.microsoft.com/office/powerpoint/2010/main" val="16420712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6D8AA1-F8CA-428E-A306-A3C92893361B}"/>
              </a:ext>
            </a:extLst>
          </p:cNvPr>
          <p:cNvPicPr>
            <a:picLocks noChangeAspect="1"/>
          </p:cNvPicPr>
          <p:nvPr/>
        </p:nvPicPr>
        <p:blipFill>
          <a:blip r:embed="rId3"/>
          <a:stretch>
            <a:fillRect/>
          </a:stretch>
        </p:blipFill>
        <p:spPr>
          <a:xfrm>
            <a:off x="2095500" y="1354455"/>
            <a:ext cx="8001000" cy="3600450"/>
          </a:xfrm>
          <a:prstGeom prst="rect">
            <a:avLst/>
          </a:prstGeom>
        </p:spPr>
      </p:pic>
      <p:sp>
        <p:nvSpPr>
          <p:cNvPr id="7" name="TextBox 6">
            <a:extLst>
              <a:ext uri="{FF2B5EF4-FFF2-40B4-BE49-F238E27FC236}">
                <a16:creationId xmlns:a16="http://schemas.microsoft.com/office/drawing/2014/main" id="{EBD7C0FF-D628-455F-B3A1-3F319AB9469C}"/>
              </a:ext>
            </a:extLst>
          </p:cNvPr>
          <p:cNvSpPr txBox="1"/>
          <p:nvPr/>
        </p:nvSpPr>
        <p:spPr>
          <a:xfrm>
            <a:off x="363482" y="5229225"/>
            <a:ext cx="11563350" cy="1200329"/>
          </a:xfrm>
          <a:prstGeom prst="rect">
            <a:avLst/>
          </a:prstGeom>
          <a:noFill/>
        </p:spPr>
        <p:txBody>
          <a:bodyPr wrap="square">
            <a:spAutoFit/>
          </a:bodyPr>
          <a:lstStyle/>
          <a:p>
            <a:pPr algn="just"/>
            <a:r>
              <a:rPr lang="en-US" sz="3600" dirty="0"/>
              <a:t>	Read the summary. After the operation is completed a summary of the results will be displayed. </a:t>
            </a:r>
            <a:endParaRPr lang="en-PH" sz="3600" dirty="0"/>
          </a:p>
        </p:txBody>
      </p:sp>
      <p:sp>
        <p:nvSpPr>
          <p:cNvPr id="8" name="Title 1">
            <a:extLst>
              <a:ext uri="{FF2B5EF4-FFF2-40B4-BE49-F238E27FC236}">
                <a16:creationId xmlns:a16="http://schemas.microsoft.com/office/drawing/2014/main" id="{16B48A29-BCC7-47D7-B2D8-35C72AC96DC5}"/>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16713074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A7289C-BDBA-491B-AAB8-7A0AA9A6B6E0}"/>
              </a:ext>
            </a:extLst>
          </p:cNvPr>
          <p:cNvSpPr>
            <a:spLocks noGrp="1"/>
          </p:cNvSpPr>
          <p:nvPr>
            <p:ph idx="1"/>
          </p:nvPr>
        </p:nvSpPr>
        <p:spPr/>
        <p:txBody>
          <a:bodyPr/>
          <a:lstStyle/>
          <a:p>
            <a:pPr marL="0" indent="0">
              <a:buNone/>
            </a:pPr>
            <a:r>
              <a:rPr lang="en-US" dirty="0"/>
              <a:t>Ping statistics for 192.168.2.1:</a:t>
            </a:r>
          </a:p>
          <a:p>
            <a:pPr marL="0" indent="0">
              <a:buNone/>
            </a:pPr>
            <a:r>
              <a:rPr lang="en-US" dirty="0"/>
              <a:t>Packets: Sent = 4, Received = 4, Lost = 0 (0% loss), Approximate round trip times in milli-seconds: Minimum = 1ms, Maximum = 7ms, Average = 2ms</a:t>
            </a:r>
            <a:endParaRPr lang="en-PH" dirty="0"/>
          </a:p>
        </p:txBody>
      </p:sp>
      <p:sp>
        <p:nvSpPr>
          <p:cNvPr id="4" name="Title 1">
            <a:extLst>
              <a:ext uri="{FF2B5EF4-FFF2-40B4-BE49-F238E27FC236}">
                <a16:creationId xmlns:a16="http://schemas.microsoft.com/office/drawing/2014/main" id="{BFC44252-9C31-4A31-A425-78231EE037DE}"/>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NETWORK CONNECTIVITY TESTING </a:t>
            </a:r>
          </a:p>
        </p:txBody>
      </p:sp>
    </p:spTree>
    <p:extLst>
      <p:ext uri="{BB962C8B-B14F-4D97-AF65-F5344CB8AC3E}">
        <p14:creationId xmlns:p14="http://schemas.microsoft.com/office/powerpoint/2010/main" val="51026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D2AB-5801-4E4F-8234-817170335C73}"/>
              </a:ext>
            </a:extLst>
          </p:cNvPr>
          <p:cNvSpPr>
            <a:spLocks noGrp="1"/>
          </p:cNvSpPr>
          <p:nvPr>
            <p:ph type="title"/>
          </p:nvPr>
        </p:nvSpPr>
        <p:spPr/>
        <p:txBody>
          <a:bodyPr>
            <a:normAutofit/>
          </a:bodyPr>
          <a:lstStyle/>
          <a:p>
            <a:r>
              <a:rPr lang="en-US" sz="5400" b="1" dirty="0">
                <a:ln>
                  <a:solidFill>
                    <a:schemeClr val="tx1"/>
                  </a:solidFill>
                </a:ln>
              </a:rPr>
              <a:t>Ring Topology</a:t>
            </a:r>
            <a:endParaRPr lang="en-PH" sz="5400" b="1" dirty="0">
              <a:ln>
                <a:solidFill>
                  <a:schemeClr val="tx1"/>
                </a:solidFill>
              </a:ln>
            </a:endParaRPr>
          </a:p>
        </p:txBody>
      </p:sp>
      <p:pic>
        <p:nvPicPr>
          <p:cNvPr id="15362" name="Picture 2" descr="Ring topology - undefined">
            <a:extLst>
              <a:ext uri="{FF2B5EF4-FFF2-40B4-BE49-F238E27FC236}">
                <a16:creationId xmlns:a16="http://schemas.microsoft.com/office/drawing/2014/main" id="{8E4D8B23-E566-4DAD-AE13-31EA068BC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71" y="1657350"/>
            <a:ext cx="5823586" cy="4505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9ED043-2C63-DAB0-0000-1C2155F64278}"/>
              </a:ext>
            </a:extLst>
          </p:cNvPr>
          <p:cNvSpPr txBox="1"/>
          <p:nvPr/>
        </p:nvSpPr>
        <p:spPr>
          <a:xfrm>
            <a:off x="6567489" y="1455063"/>
            <a:ext cx="5443536" cy="4154984"/>
          </a:xfrm>
          <a:prstGeom prst="rect">
            <a:avLst/>
          </a:prstGeom>
          <a:noFill/>
        </p:spPr>
        <p:txBody>
          <a:bodyPr wrap="square">
            <a:spAutoFit/>
          </a:bodyPr>
          <a:lstStyle/>
          <a:p>
            <a:pPr marL="171450" indent="-171450">
              <a:buFontTx/>
              <a:buChar char="-"/>
            </a:pPr>
            <a:r>
              <a:rPr lang="en-US" sz="2400" b="0" i="0" dirty="0">
                <a:solidFill>
                  <a:srgbClr val="202124"/>
                </a:solidFill>
                <a:effectLst/>
                <a:latin typeface="arial" panose="020B0604020202020204" pitchFamily="34" charset="0"/>
              </a:rPr>
              <a:t>A </a:t>
            </a:r>
            <a:r>
              <a:rPr lang="en-US" sz="2400" b="1" i="0" dirty="0">
                <a:solidFill>
                  <a:srgbClr val="202124"/>
                </a:solidFill>
                <a:effectLst/>
                <a:latin typeface="arial" panose="020B0604020202020204" pitchFamily="34" charset="0"/>
              </a:rPr>
              <a:t>ring topology</a:t>
            </a:r>
            <a:r>
              <a:rPr lang="en-US" sz="2400" b="0" i="0" dirty="0">
                <a:solidFill>
                  <a:srgbClr val="202124"/>
                </a:solidFill>
                <a:effectLst/>
                <a:latin typeface="arial" panose="020B0604020202020204" pitchFamily="34" charset="0"/>
              </a:rPr>
              <a:t> is a </a:t>
            </a:r>
            <a:r>
              <a:rPr lang="en-US" sz="2400" b="1" i="0" dirty="0">
                <a:solidFill>
                  <a:srgbClr val="202124"/>
                </a:solidFill>
                <a:effectLst/>
                <a:latin typeface="arial" panose="020B0604020202020204" pitchFamily="34" charset="0"/>
              </a:rPr>
              <a:t>topology</a:t>
            </a:r>
            <a:r>
              <a:rPr lang="en-US" sz="2400" b="0" i="0" dirty="0">
                <a:solidFill>
                  <a:srgbClr val="202124"/>
                </a:solidFill>
                <a:effectLst/>
                <a:latin typeface="arial" panose="020B0604020202020204" pitchFamily="34" charset="0"/>
              </a:rPr>
              <a:t> for a Local Area Network (LAN) in which every device has exactly two neighbors for communication purposes. Typically, all messages travel through a </a:t>
            </a:r>
            <a:r>
              <a:rPr lang="en-US" sz="2400" b="1" i="0" dirty="0">
                <a:solidFill>
                  <a:srgbClr val="202124"/>
                </a:solidFill>
                <a:effectLst/>
                <a:latin typeface="arial" panose="020B0604020202020204" pitchFamily="34" charset="0"/>
              </a:rPr>
              <a:t>ring</a:t>
            </a:r>
            <a:r>
              <a:rPr lang="en-US" sz="2400" b="0" i="0" dirty="0">
                <a:solidFill>
                  <a:srgbClr val="202124"/>
                </a:solidFill>
                <a:effectLst/>
                <a:latin typeface="arial" panose="020B0604020202020204" pitchFamily="34" charset="0"/>
              </a:rPr>
              <a:t> in the same direction. A failure in any cable or device breaks the loop and will take down the entire segment.</a:t>
            </a:r>
          </a:p>
          <a:p>
            <a:pPr marL="171450" indent="-171450">
              <a:buFontTx/>
              <a:buChar char="-"/>
            </a:pPr>
            <a:endParaRPr lang="en-US" sz="2400" b="0" i="0" dirty="0">
              <a:solidFill>
                <a:srgbClr val="202124"/>
              </a:solidFill>
              <a:effectLst/>
              <a:latin typeface="arial" panose="020B0604020202020204" pitchFamily="34" charset="0"/>
            </a:endParaRPr>
          </a:p>
          <a:p>
            <a:pPr marL="171450" indent="-171450">
              <a:buFontTx/>
              <a:buChar char="-"/>
            </a:pPr>
            <a:endParaRPr lang="en-PH" sz="2400" dirty="0"/>
          </a:p>
        </p:txBody>
      </p:sp>
    </p:spTree>
    <p:extLst>
      <p:ext uri="{BB962C8B-B14F-4D97-AF65-F5344CB8AC3E}">
        <p14:creationId xmlns:p14="http://schemas.microsoft.com/office/powerpoint/2010/main" val="10914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E683-AF31-40A5-A470-3743B9E15617}"/>
              </a:ext>
            </a:extLst>
          </p:cNvPr>
          <p:cNvSpPr>
            <a:spLocks noGrp="1"/>
          </p:cNvSpPr>
          <p:nvPr>
            <p:ph type="title"/>
          </p:nvPr>
        </p:nvSpPr>
        <p:spPr/>
        <p:txBody>
          <a:bodyPr>
            <a:normAutofit/>
          </a:bodyPr>
          <a:lstStyle/>
          <a:p>
            <a:r>
              <a:rPr lang="en-US" sz="5400" b="1" dirty="0">
                <a:ln>
                  <a:solidFill>
                    <a:schemeClr val="tx1"/>
                  </a:solidFill>
                </a:ln>
              </a:rPr>
              <a:t>Logical Ring</a:t>
            </a:r>
            <a:endParaRPr lang="en-PH" sz="5400" b="1" dirty="0">
              <a:ln>
                <a:solidFill>
                  <a:schemeClr val="tx1"/>
                </a:solidFill>
              </a:ln>
            </a:endParaRPr>
          </a:p>
        </p:txBody>
      </p:sp>
      <p:pic>
        <p:nvPicPr>
          <p:cNvPr id="16386" name="Picture 2" descr="Ring Topology - a logical ring : Networking">
            <a:extLst>
              <a:ext uri="{FF2B5EF4-FFF2-40B4-BE49-F238E27FC236}">
                <a16:creationId xmlns:a16="http://schemas.microsoft.com/office/drawing/2014/main" id="{3DE1723F-A115-48DF-957C-BC019496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27" y="1571624"/>
            <a:ext cx="5268591" cy="4591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6338A6-242C-851B-C826-DFE25F804887}"/>
              </a:ext>
            </a:extLst>
          </p:cNvPr>
          <p:cNvSpPr txBox="1"/>
          <p:nvPr/>
        </p:nvSpPr>
        <p:spPr>
          <a:xfrm>
            <a:off x="6253164" y="1620455"/>
            <a:ext cx="5268591"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Meaning that data travels in circular fashion from one computer to another on the network.</a:t>
            </a:r>
          </a:p>
          <a:p>
            <a:endParaRPr lang="en-PH" sz="2800" dirty="0"/>
          </a:p>
        </p:txBody>
      </p:sp>
    </p:spTree>
    <p:extLst>
      <p:ext uri="{BB962C8B-B14F-4D97-AF65-F5344CB8AC3E}">
        <p14:creationId xmlns:p14="http://schemas.microsoft.com/office/powerpoint/2010/main" val="174326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E6E1-97CC-4BED-9F99-454ECF252C9C}"/>
              </a:ext>
            </a:extLst>
          </p:cNvPr>
          <p:cNvSpPr>
            <a:spLocks noGrp="1"/>
          </p:cNvSpPr>
          <p:nvPr>
            <p:ph type="title"/>
          </p:nvPr>
        </p:nvSpPr>
        <p:spPr/>
        <p:txBody>
          <a:bodyPr>
            <a:normAutofit/>
          </a:bodyPr>
          <a:lstStyle/>
          <a:p>
            <a:r>
              <a:rPr lang="en-US" sz="5400" b="1" dirty="0">
                <a:ln>
                  <a:solidFill>
                    <a:schemeClr val="tx1"/>
                  </a:solidFill>
                </a:ln>
              </a:rPr>
              <a:t>Token Ring</a:t>
            </a:r>
            <a:endParaRPr lang="en-PH" sz="5400" b="1" dirty="0">
              <a:ln>
                <a:solidFill>
                  <a:schemeClr val="tx1"/>
                </a:solidFill>
              </a:ln>
            </a:endParaRPr>
          </a:p>
        </p:txBody>
      </p:sp>
      <p:pic>
        <p:nvPicPr>
          <p:cNvPr id="17410" name="Picture 2" descr="Token Ring Networks">
            <a:extLst>
              <a:ext uri="{FF2B5EF4-FFF2-40B4-BE49-F238E27FC236}">
                <a16:creationId xmlns:a16="http://schemas.microsoft.com/office/drawing/2014/main" id="{31BDEA25-E797-4110-90BF-6898DAD6B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43" y="1943100"/>
            <a:ext cx="5047332" cy="3810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5648D8-2031-E5A1-EBF8-847AFE6198E8}"/>
              </a:ext>
            </a:extLst>
          </p:cNvPr>
          <p:cNvSpPr txBox="1"/>
          <p:nvPr/>
        </p:nvSpPr>
        <p:spPr>
          <a:xfrm>
            <a:off x="5798344" y="1408569"/>
            <a:ext cx="6129336" cy="5355312"/>
          </a:xfrm>
          <a:prstGeom prst="rect">
            <a:avLst/>
          </a:prstGeom>
          <a:noFill/>
        </p:spPr>
        <p:txBody>
          <a:bodyPr wrap="square">
            <a:spAutoFit/>
          </a:bodyPr>
          <a:lstStyle/>
          <a:p>
            <a:r>
              <a:rPr lang="en-US" b="1" i="0" u="none" strike="noStrike" dirty="0">
                <a:solidFill>
                  <a:srgbClr val="FF0000"/>
                </a:solidFill>
                <a:effectLst/>
                <a:latin typeface="Arial" panose="020B0604020202020204" pitchFamily="34" charset="0"/>
              </a:rPr>
              <a:t>Token Ring </a:t>
            </a:r>
            <a:r>
              <a:rPr lang="en-US" b="0" i="0" u="none" strike="noStrike" dirty="0">
                <a:solidFill>
                  <a:srgbClr val="000000"/>
                </a:solidFill>
                <a:effectLst/>
                <a:latin typeface="Arial" panose="020B0604020202020204" pitchFamily="34" charset="0"/>
              </a:rPr>
              <a:t>uses a ring topology whereby the data is sent from one machine to the next and so on around the ring until it ends up back where it started. It also uses a token passing protocol which means that a machine can only use the network when it has control of the Token, this ensures that there are no collisions because only one machine can use the network at any given time</a:t>
            </a:r>
          </a:p>
          <a:p>
            <a:endParaRPr lang="en-US" b="0" i="0" u="none" strike="noStrike" dirty="0">
              <a:solidFill>
                <a:srgbClr val="000000"/>
              </a:solidFill>
              <a:effectLst/>
              <a:latin typeface="Arial" panose="020B0604020202020204" pitchFamily="34" charset="0"/>
            </a:endParaRPr>
          </a:p>
          <a:p>
            <a:pPr marL="171450" indent="-171450">
              <a:buFontTx/>
              <a:buChar char="-"/>
            </a:pPr>
            <a:r>
              <a:rPr lang="en-US" b="0" i="0" u="none" strike="noStrike" dirty="0">
                <a:solidFill>
                  <a:srgbClr val="000000"/>
                </a:solidFill>
                <a:effectLst/>
                <a:latin typeface="Arial" panose="020B0604020202020204" pitchFamily="34" charset="0"/>
              </a:rPr>
              <a:t>Ring Topology</a:t>
            </a:r>
          </a:p>
          <a:p>
            <a:pPr marL="171450" indent="-171450">
              <a:buFontTx/>
              <a:buChar char="-"/>
            </a:pPr>
            <a:r>
              <a:rPr lang="en-US" b="0" i="0" u="none" strike="noStrike" dirty="0">
                <a:solidFill>
                  <a:srgbClr val="000000"/>
                </a:solidFill>
                <a:effectLst/>
                <a:latin typeface="Arial" panose="020B0604020202020204" pitchFamily="34" charset="0"/>
              </a:rPr>
              <a:t>Advantages</a:t>
            </a:r>
          </a:p>
          <a:p>
            <a:pPr marL="628650" lvl="1" indent="-171450">
              <a:buFontTx/>
              <a:buChar char="-"/>
            </a:pPr>
            <a:r>
              <a:rPr lang="en-US" b="0" i="0" u="none" strike="noStrike" dirty="0">
                <a:solidFill>
                  <a:srgbClr val="000000"/>
                </a:solidFill>
                <a:effectLst/>
                <a:latin typeface="Arial" panose="020B0604020202020204" pitchFamily="34" charset="0"/>
              </a:rPr>
              <a:t>Cable faults are easily located, making troubleshooting easier.</a:t>
            </a:r>
          </a:p>
          <a:p>
            <a:pPr marL="628650" lvl="1" indent="-171450">
              <a:buFontTx/>
              <a:buChar char="-"/>
            </a:pPr>
            <a:r>
              <a:rPr lang="en-US" b="0" i="0" u="none" strike="noStrike" dirty="0">
                <a:solidFill>
                  <a:srgbClr val="000000"/>
                </a:solidFill>
                <a:effectLst/>
                <a:latin typeface="Arial" panose="020B0604020202020204" pitchFamily="34" charset="0"/>
              </a:rPr>
              <a:t>Ring networks are moderately easy to install</a:t>
            </a:r>
          </a:p>
          <a:p>
            <a:pPr marL="171450" lvl="0" indent="-171450">
              <a:buFontTx/>
              <a:buChar char="-"/>
            </a:pPr>
            <a:r>
              <a:rPr lang="en-US" b="0" i="0" u="none" strike="noStrike" dirty="0">
                <a:solidFill>
                  <a:srgbClr val="000000"/>
                </a:solidFill>
                <a:effectLst/>
                <a:latin typeface="Arial" panose="020B0604020202020204" pitchFamily="34" charset="0"/>
              </a:rPr>
              <a:t>Disadvantages</a:t>
            </a:r>
          </a:p>
          <a:p>
            <a:pPr marL="628650" lvl="1" indent="-171450">
              <a:buFontTx/>
              <a:buChar char="-"/>
            </a:pPr>
            <a:r>
              <a:rPr lang="en-US" b="0" i="0" u="none" strike="noStrike" dirty="0">
                <a:solidFill>
                  <a:srgbClr val="000000"/>
                </a:solidFill>
                <a:effectLst/>
                <a:latin typeface="Arial" panose="020B0604020202020204" pitchFamily="34" charset="0"/>
              </a:rPr>
              <a:t>Expansion to the network can cause network disruption</a:t>
            </a:r>
          </a:p>
          <a:p>
            <a:pPr marL="628650" lvl="1" indent="-171450">
              <a:buFontTx/>
              <a:buChar char="-"/>
            </a:pPr>
            <a:r>
              <a:rPr lang="en-US" b="0" i="0" u="none" strike="noStrike" dirty="0">
                <a:solidFill>
                  <a:srgbClr val="000000"/>
                </a:solidFill>
                <a:effectLst/>
                <a:latin typeface="Arial" panose="020B0604020202020204" pitchFamily="34" charset="0"/>
              </a:rPr>
              <a:t>A single break in the cable can disrupt the entire network.</a:t>
            </a:r>
          </a:p>
          <a:p>
            <a:pPr marL="628650" lvl="1" indent="-171450">
              <a:buFontTx/>
              <a:buChar char="-"/>
            </a:pPr>
            <a:endParaRPr lang="en-PH" dirty="0"/>
          </a:p>
        </p:txBody>
      </p:sp>
    </p:spTree>
    <p:extLst>
      <p:ext uri="{BB962C8B-B14F-4D97-AF65-F5344CB8AC3E}">
        <p14:creationId xmlns:p14="http://schemas.microsoft.com/office/powerpoint/2010/main" val="135036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6EBE-99CE-448E-B787-C164F31ABF8D}"/>
              </a:ext>
            </a:extLst>
          </p:cNvPr>
          <p:cNvSpPr>
            <a:spLocks noGrp="1"/>
          </p:cNvSpPr>
          <p:nvPr>
            <p:ph type="title"/>
          </p:nvPr>
        </p:nvSpPr>
        <p:spPr/>
        <p:txBody>
          <a:bodyPr>
            <a:normAutofit/>
          </a:bodyPr>
          <a:lstStyle/>
          <a:p>
            <a:r>
              <a:rPr lang="en-US" sz="5400" b="1" dirty="0">
                <a:ln>
                  <a:solidFill>
                    <a:schemeClr val="tx1"/>
                  </a:solidFill>
                </a:ln>
              </a:rPr>
              <a:t>Star Topology</a:t>
            </a:r>
            <a:endParaRPr lang="en-PH" sz="5400" b="1" dirty="0">
              <a:ln>
                <a:solidFill>
                  <a:schemeClr val="tx1"/>
                </a:solidFill>
              </a:ln>
            </a:endParaRPr>
          </a:p>
        </p:txBody>
      </p:sp>
      <p:pic>
        <p:nvPicPr>
          <p:cNvPr id="5" name="Picture 4">
            <a:extLst>
              <a:ext uri="{FF2B5EF4-FFF2-40B4-BE49-F238E27FC236}">
                <a16:creationId xmlns:a16="http://schemas.microsoft.com/office/drawing/2014/main" id="{9D549630-4748-4FB0-9B0B-7250A2A28EDB}"/>
              </a:ext>
            </a:extLst>
          </p:cNvPr>
          <p:cNvPicPr>
            <a:picLocks noChangeAspect="1"/>
          </p:cNvPicPr>
          <p:nvPr/>
        </p:nvPicPr>
        <p:blipFill>
          <a:blip r:embed="rId3"/>
          <a:stretch>
            <a:fillRect/>
          </a:stretch>
        </p:blipFill>
        <p:spPr>
          <a:xfrm>
            <a:off x="140981" y="2227954"/>
            <a:ext cx="5478769" cy="3391796"/>
          </a:xfrm>
          <a:prstGeom prst="rect">
            <a:avLst/>
          </a:prstGeom>
        </p:spPr>
      </p:pic>
      <p:sp>
        <p:nvSpPr>
          <p:cNvPr id="4" name="TextBox 3">
            <a:extLst>
              <a:ext uri="{FF2B5EF4-FFF2-40B4-BE49-F238E27FC236}">
                <a16:creationId xmlns:a16="http://schemas.microsoft.com/office/drawing/2014/main" id="{1D5A3489-7D4F-328C-A179-B13B58DBE1E8}"/>
              </a:ext>
            </a:extLst>
          </p:cNvPr>
          <p:cNvSpPr txBox="1"/>
          <p:nvPr/>
        </p:nvSpPr>
        <p:spPr>
          <a:xfrm>
            <a:off x="5845483" y="1430862"/>
            <a:ext cx="6129336" cy="4985980"/>
          </a:xfrm>
          <a:prstGeom prst="rect">
            <a:avLst/>
          </a:prstGeom>
          <a:noFill/>
        </p:spPr>
        <p:txBody>
          <a:bodyPr wrap="square">
            <a:spAutoFit/>
          </a:bodyPr>
          <a:lstStyle/>
          <a:p>
            <a:pPr marL="171450" indent="-171450">
              <a:buFontTx/>
              <a:buChar char="-"/>
            </a:pPr>
            <a:r>
              <a:rPr lang="en-US" sz="2000" dirty="0"/>
              <a:t>All computers/devices connect to a central device called hub or switch.</a:t>
            </a:r>
          </a:p>
          <a:p>
            <a:pPr marL="171450" indent="-171450">
              <a:buFontTx/>
              <a:buChar char="-"/>
            </a:pPr>
            <a:r>
              <a:rPr lang="en-US" sz="2000" dirty="0"/>
              <a:t>Each device requires a single cable point-to-point connection between the device and hub.</a:t>
            </a:r>
          </a:p>
          <a:p>
            <a:pPr marL="171450" indent="-171450">
              <a:buFontTx/>
              <a:buChar char="-"/>
            </a:pPr>
            <a:r>
              <a:rPr lang="en-US" sz="2000" dirty="0"/>
              <a:t>Most widely implemented</a:t>
            </a:r>
          </a:p>
          <a:p>
            <a:pPr marL="171450" indent="-171450">
              <a:buFontTx/>
              <a:buChar char="-"/>
            </a:pPr>
            <a:r>
              <a:rPr lang="en-US" sz="2000" dirty="0"/>
              <a:t>Hub is the single point of failure</a:t>
            </a:r>
          </a:p>
          <a:p>
            <a:pPr marL="171450" indent="-171450">
              <a:buFontTx/>
              <a:buChar char="-"/>
            </a:pPr>
            <a:endParaRPr lang="en-US" sz="2000" dirty="0"/>
          </a:p>
          <a:p>
            <a:pPr marL="171450" indent="-171450">
              <a:buFontTx/>
              <a:buChar char="-"/>
            </a:pPr>
            <a:r>
              <a:rPr lang="en-US" sz="2000" dirty="0"/>
              <a:t>Advantages</a:t>
            </a:r>
          </a:p>
          <a:p>
            <a:pPr marL="628650" lvl="1" indent="-171450">
              <a:buFontTx/>
              <a:buChar char="-"/>
            </a:pPr>
            <a:r>
              <a:rPr lang="en-US" sz="2000" dirty="0"/>
              <a:t>Easily expanded without disruption</a:t>
            </a:r>
          </a:p>
          <a:p>
            <a:pPr marL="628650" lvl="1" indent="-171450">
              <a:buFontTx/>
              <a:buChar char="-"/>
            </a:pPr>
            <a:r>
              <a:rPr lang="en-US" sz="2000" dirty="0"/>
              <a:t>Cable failure affects only a single user</a:t>
            </a:r>
          </a:p>
          <a:p>
            <a:pPr marL="628650" lvl="1" indent="-171450">
              <a:buFontTx/>
              <a:buChar char="-"/>
            </a:pPr>
            <a:r>
              <a:rPr lang="en-US" sz="2000" dirty="0"/>
              <a:t>Easy to troubleshoot and isolate the problems</a:t>
            </a:r>
          </a:p>
          <a:p>
            <a:pPr marL="171450" lvl="0" indent="-171450">
              <a:buFontTx/>
              <a:buChar char="-"/>
            </a:pPr>
            <a:r>
              <a:rPr lang="en-US" sz="2000" dirty="0"/>
              <a:t>Disadvantages</a:t>
            </a:r>
          </a:p>
          <a:p>
            <a:pPr marL="628650" lvl="1" indent="-171450">
              <a:buFontTx/>
              <a:buChar char="-"/>
            </a:pPr>
            <a:r>
              <a:rPr lang="en-US" sz="2000" dirty="0"/>
              <a:t>Requires more cable to the network</a:t>
            </a:r>
          </a:p>
          <a:p>
            <a:pPr marL="628650" lvl="1" indent="-171450">
              <a:buFontTx/>
              <a:buChar char="-"/>
            </a:pPr>
            <a:r>
              <a:rPr lang="en-US" sz="2000" dirty="0"/>
              <a:t>A central connecting device allows for a single point of failure</a:t>
            </a:r>
          </a:p>
          <a:p>
            <a:pPr marL="628650" lvl="1" indent="-171450">
              <a:buFontTx/>
              <a:buChar char="-"/>
            </a:pPr>
            <a:r>
              <a:rPr lang="en-US" sz="2000" dirty="0"/>
              <a:t>More difficult to implement</a:t>
            </a:r>
            <a:endParaRPr lang="en-PH" sz="2000" dirty="0"/>
          </a:p>
        </p:txBody>
      </p:sp>
    </p:spTree>
    <p:extLst>
      <p:ext uri="{BB962C8B-B14F-4D97-AF65-F5344CB8AC3E}">
        <p14:creationId xmlns:p14="http://schemas.microsoft.com/office/powerpoint/2010/main" val="61140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51B2-2CBD-44C1-A653-13F0B09E643A}"/>
              </a:ext>
            </a:extLst>
          </p:cNvPr>
          <p:cNvSpPr>
            <a:spLocks noGrp="1"/>
          </p:cNvSpPr>
          <p:nvPr>
            <p:ph type="title"/>
          </p:nvPr>
        </p:nvSpPr>
        <p:spPr/>
        <p:txBody>
          <a:bodyPr>
            <a:normAutofit/>
          </a:bodyPr>
          <a:lstStyle/>
          <a:p>
            <a:r>
              <a:rPr lang="en-US" sz="5400" b="1" dirty="0">
                <a:ln>
                  <a:solidFill>
                    <a:schemeClr val="tx1"/>
                  </a:solidFill>
                </a:ln>
              </a:rPr>
              <a:t>Mesh Topology</a:t>
            </a:r>
            <a:endParaRPr lang="en-PH" sz="5400" b="1" dirty="0">
              <a:ln>
                <a:solidFill>
                  <a:schemeClr val="tx1"/>
                </a:solidFill>
              </a:ln>
            </a:endParaRPr>
          </a:p>
        </p:txBody>
      </p:sp>
      <p:pic>
        <p:nvPicPr>
          <p:cNvPr id="19458" name="Picture 2" descr="What Is Mesh Topology? Advantages And Disadvantages Of Mesh Topology">
            <a:extLst>
              <a:ext uri="{FF2B5EF4-FFF2-40B4-BE49-F238E27FC236}">
                <a16:creationId xmlns:a16="http://schemas.microsoft.com/office/drawing/2014/main" id="{AA8C07BD-2B8E-4C51-B753-11EE99A93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752599"/>
            <a:ext cx="5702300" cy="4276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222A73-9F22-BF67-5DAA-81C63EB5F1F6}"/>
              </a:ext>
            </a:extLst>
          </p:cNvPr>
          <p:cNvSpPr txBox="1"/>
          <p:nvPr/>
        </p:nvSpPr>
        <p:spPr>
          <a:xfrm>
            <a:off x="6274594" y="1628803"/>
            <a:ext cx="5917406" cy="4524315"/>
          </a:xfrm>
          <a:prstGeom prst="rect">
            <a:avLst/>
          </a:prstGeom>
          <a:noFill/>
        </p:spPr>
        <p:txBody>
          <a:bodyPr wrap="square">
            <a:spAutoFit/>
          </a:bodyPr>
          <a:lstStyle/>
          <a:p>
            <a:pPr marL="171450" indent="-171450">
              <a:buFontTx/>
              <a:buChar char="-"/>
            </a:pPr>
            <a:r>
              <a:rPr lang="en-US" dirty="0"/>
              <a:t>Each computer connects to every other.</a:t>
            </a:r>
          </a:p>
          <a:p>
            <a:pPr marL="171450" indent="-171450">
              <a:buFontTx/>
              <a:buChar char="-"/>
            </a:pPr>
            <a:r>
              <a:rPr lang="en-US" dirty="0"/>
              <a:t>High level of redundancy.</a:t>
            </a:r>
          </a:p>
          <a:p>
            <a:pPr marL="171450" indent="-171450">
              <a:buFontTx/>
              <a:buChar char="-"/>
            </a:pPr>
            <a:r>
              <a:rPr lang="en-US" dirty="0"/>
              <a:t>Rarely used.</a:t>
            </a:r>
          </a:p>
          <a:p>
            <a:pPr marL="628650" lvl="1" indent="-171450">
              <a:buFontTx/>
              <a:buChar char="-"/>
            </a:pPr>
            <a:r>
              <a:rPr lang="en-US" dirty="0"/>
              <a:t>Wiring is very complicated</a:t>
            </a:r>
          </a:p>
          <a:p>
            <a:pPr marL="628650" lvl="1" indent="-171450">
              <a:buFontTx/>
              <a:buChar char="-"/>
            </a:pPr>
            <a:r>
              <a:rPr lang="en-US" dirty="0"/>
              <a:t>Cabling cost is high</a:t>
            </a:r>
          </a:p>
          <a:p>
            <a:pPr marL="628650" lvl="1" indent="-171450">
              <a:buFontTx/>
              <a:buChar char="-"/>
            </a:pPr>
            <a:r>
              <a:rPr lang="en-US" dirty="0"/>
              <a:t>Troubleshooting a failed cable is tricky</a:t>
            </a:r>
          </a:p>
          <a:p>
            <a:pPr marL="628650" lvl="1" indent="-171450">
              <a:buFontTx/>
              <a:buChar char="-"/>
            </a:pPr>
            <a:r>
              <a:rPr lang="en-US" dirty="0"/>
              <a:t>A variation hybrid mesh - create point to point connection between specific network devices, often seen in WAN implementation.</a:t>
            </a:r>
          </a:p>
          <a:p>
            <a:pPr marL="171450" lvl="0" indent="-171450">
              <a:buFontTx/>
              <a:buChar char="-"/>
            </a:pPr>
            <a:r>
              <a:rPr lang="en-US" dirty="0"/>
              <a:t>Advantages</a:t>
            </a:r>
          </a:p>
          <a:p>
            <a:pPr marL="628650" lvl="1" indent="-171450">
              <a:buFontTx/>
              <a:buChar char="-"/>
            </a:pPr>
            <a:r>
              <a:rPr lang="en-US" dirty="0"/>
              <a:t>Provides redundant paths between devices</a:t>
            </a:r>
          </a:p>
          <a:p>
            <a:pPr marL="628650" lvl="1" indent="-171450">
              <a:buFontTx/>
              <a:buChar char="-"/>
            </a:pPr>
            <a:r>
              <a:rPr lang="en-US" dirty="0"/>
              <a:t>The network can be expanded without disruption to current uses</a:t>
            </a:r>
            <a:endParaRPr lang="en-PH" dirty="0"/>
          </a:p>
          <a:p>
            <a:pPr marL="171450" lvl="0" indent="-171450">
              <a:buFontTx/>
              <a:buChar char="-"/>
            </a:pPr>
            <a:r>
              <a:rPr lang="en-PH" dirty="0"/>
              <a:t>Disadvantages</a:t>
            </a:r>
          </a:p>
          <a:p>
            <a:pPr marL="628650" lvl="1" indent="-171450">
              <a:buFontTx/>
              <a:buChar char="-"/>
            </a:pPr>
            <a:r>
              <a:rPr lang="en-PH" dirty="0"/>
              <a:t>Requires more cable than the other LAN topologies</a:t>
            </a:r>
          </a:p>
          <a:p>
            <a:pPr marL="628650" lvl="1" indent="-171450">
              <a:buFontTx/>
              <a:buChar char="-"/>
            </a:pPr>
            <a:r>
              <a:rPr lang="en-PH" dirty="0"/>
              <a:t>Can be expanded implementation</a:t>
            </a:r>
            <a:endParaRPr lang="en-US" dirty="0"/>
          </a:p>
        </p:txBody>
      </p:sp>
    </p:spTree>
    <p:extLst>
      <p:ext uri="{BB962C8B-B14F-4D97-AF65-F5344CB8AC3E}">
        <p14:creationId xmlns:p14="http://schemas.microsoft.com/office/powerpoint/2010/main" val="143592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C9E8-B0E8-4B68-B303-26B8189F9566}"/>
              </a:ext>
            </a:extLst>
          </p:cNvPr>
          <p:cNvSpPr>
            <a:spLocks noGrp="1"/>
          </p:cNvSpPr>
          <p:nvPr>
            <p:ph type="title"/>
          </p:nvPr>
        </p:nvSpPr>
        <p:spPr/>
        <p:txBody>
          <a:bodyPr>
            <a:normAutofit/>
          </a:bodyPr>
          <a:lstStyle/>
          <a:p>
            <a:r>
              <a:rPr lang="en-US" sz="5400" b="1" dirty="0">
                <a:ln>
                  <a:solidFill>
                    <a:schemeClr val="tx1"/>
                  </a:solidFill>
                </a:ln>
              </a:rPr>
              <a:t>Wireless Networking</a:t>
            </a:r>
            <a:endParaRPr lang="en-PH" sz="5400" b="1" dirty="0">
              <a:ln>
                <a:solidFill>
                  <a:schemeClr val="tx1"/>
                </a:solidFill>
              </a:ln>
            </a:endParaRPr>
          </a:p>
        </p:txBody>
      </p:sp>
      <p:pic>
        <p:nvPicPr>
          <p:cNvPr id="20482" name="Picture 2" descr="Wireless Networking – Network Encyclopedia">
            <a:extLst>
              <a:ext uri="{FF2B5EF4-FFF2-40B4-BE49-F238E27FC236}">
                <a16:creationId xmlns:a16="http://schemas.microsoft.com/office/drawing/2014/main" id="{87E68073-D7EA-428B-BDBE-8CBC3CF09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805790"/>
            <a:ext cx="6308328"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04E83A-598D-B7F8-A92F-9F63FA089D25}"/>
              </a:ext>
            </a:extLst>
          </p:cNvPr>
          <p:cNvSpPr txBox="1"/>
          <p:nvPr/>
        </p:nvSpPr>
        <p:spPr>
          <a:xfrm>
            <a:off x="6379766" y="1546800"/>
            <a:ext cx="5440759" cy="4708981"/>
          </a:xfrm>
          <a:prstGeom prst="rect">
            <a:avLst/>
          </a:prstGeom>
          <a:noFill/>
        </p:spPr>
        <p:txBody>
          <a:bodyPr wrap="square">
            <a:spAutoFit/>
          </a:bodyPr>
          <a:lstStyle/>
          <a:p>
            <a:pPr marL="171450" indent="-171450">
              <a:buFontTx/>
              <a:buChar char="-"/>
            </a:pPr>
            <a:r>
              <a:rPr lang="en-US" sz="2000" dirty="0"/>
              <a:t>Do not require physical cabling</a:t>
            </a:r>
          </a:p>
          <a:p>
            <a:pPr marL="171450" indent="-171450">
              <a:buFontTx/>
              <a:buChar char="-"/>
            </a:pPr>
            <a:r>
              <a:rPr lang="en-US" sz="2000" dirty="0"/>
              <a:t>Particularly useful for remote access for laptop users </a:t>
            </a:r>
          </a:p>
          <a:p>
            <a:pPr marL="171450" indent="-171450">
              <a:buFontTx/>
              <a:buChar char="-"/>
            </a:pPr>
            <a:r>
              <a:rPr lang="en-US" sz="2000" dirty="0"/>
              <a:t>Eliminate cable faults and cable breaks.</a:t>
            </a:r>
          </a:p>
          <a:p>
            <a:pPr marL="171450" indent="-171450">
              <a:buFontTx/>
              <a:buChar char="-"/>
            </a:pPr>
            <a:r>
              <a:rPr lang="en-US" sz="2000" dirty="0"/>
              <a:t>Signal interference and security issue.</a:t>
            </a:r>
          </a:p>
          <a:p>
            <a:pPr marL="171450" indent="-171450">
              <a:buFontTx/>
              <a:buChar char="-"/>
            </a:pPr>
            <a:endParaRPr lang="en-US" sz="2000" dirty="0"/>
          </a:p>
          <a:p>
            <a:pPr marL="171450" indent="-171450">
              <a:buFontTx/>
              <a:buChar char="-"/>
            </a:pPr>
            <a:r>
              <a:rPr lang="en-US" sz="2000" dirty="0"/>
              <a:t>Advantages</a:t>
            </a:r>
          </a:p>
          <a:p>
            <a:pPr marL="628650" lvl="1" indent="-171450">
              <a:buFontTx/>
              <a:buChar char="-"/>
            </a:pPr>
            <a:r>
              <a:rPr lang="en-US" sz="2000" dirty="0"/>
              <a:t>Allows for wireless remote access</a:t>
            </a:r>
          </a:p>
          <a:p>
            <a:pPr marL="628650" lvl="1" indent="-171450">
              <a:buFontTx/>
              <a:buChar char="-"/>
            </a:pPr>
            <a:r>
              <a:rPr lang="en-US" sz="2000" dirty="0"/>
              <a:t>Network can be expanded without disruption to current users</a:t>
            </a:r>
          </a:p>
          <a:p>
            <a:pPr marL="171450" lvl="0" indent="-171450">
              <a:buFontTx/>
              <a:buChar char="-"/>
            </a:pPr>
            <a:r>
              <a:rPr lang="en-US" sz="2000" dirty="0"/>
              <a:t>Disadvantages</a:t>
            </a:r>
          </a:p>
          <a:p>
            <a:pPr marL="628650" lvl="1" indent="-171450">
              <a:buFontTx/>
              <a:buChar char="-"/>
            </a:pPr>
            <a:r>
              <a:rPr lang="en-US" sz="2000" dirty="0"/>
              <a:t>Potential security issues associated with wireless transmissions</a:t>
            </a:r>
          </a:p>
          <a:p>
            <a:pPr marL="628650" lvl="1" indent="-171450">
              <a:buFontTx/>
              <a:buChar char="-"/>
            </a:pPr>
            <a:r>
              <a:rPr lang="en-US" sz="2000" dirty="0"/>
              <a:t>Limited speed in comparison to other network topologies.</a:t>
            </a:r>
            <a:endParaRPr lang="en-PH" sz="2000" dirty="0"/>
          </a:p>
        </p:txBody>
      </p:sp>
    </p:spTree>
    <p:extLst>
      <p:ext uri="{BB962C8B-B14F-4D97-AF65-F5344CB8AC3E}">
        <p14:creationId xmlns:p14="http://schemas.microsoft.com/office/powerpoint/2010/main" val="214475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A304-CA6D-4FAF-BA79-8391F2070428}"/>
              </a:ext>
            </a:extLst>
          </p:cNvPr>
          <p:cNvSpPr>
            <a:spLocks noGrp="1"/>
          </p:cNvSpPr>
          <p:nvPr>
            <p:ph type="title"/>
          </p:nvPr>
        </p:nvSpPr>
        <p:spPr/>
        <p:txBody>
          <a:bodyPr>
            <a:normAutofit/>
          </a:bodyPr>
          <a:lstStyle/>
          <a:p>
            <a:r>
              <a:rPr lang="en-PH" sz="5400" b="1" dirty="0">
                <a:ln>
                  <a:solidFill>
                    <a:sysClr val="windowText" lastClr="000000"/>
                  </a:solidFill>
                </a:ln>
              </a:rPr>
              <a:t>NETWORK OHS &amp; 5S PRINCIPLES </a:t>
            </a:r>
          </a:p>
        </p:txBody>
      </p:sp>
      <p:sp>
        <p:nvSpPr>
          <p:cNvPr id="5" name="TextBox 4">
            <a:extLst>
              <a:ext uri="{FF2B5EF4-FFF2-40B4-BE49-F238E27FC236}">
                <a16:creationId xmlns:a16="http://schemas.microsoft.com/office/drawing/2014/main" id="{7520E376-7472-4D51-A938-39686B835315}"/>
              </a:ext>
            </a:extLst>
          </p:cNvPr>
          <p:cNvSpPr txBox="1"/>
          <p:nvPr/>
        </p:nvSpPr>
        <p:spPr>
          <a:xfrm>
            <a:off x="639092" y="1657261"/>
            <a:ext cx="10867108" cy="3416320"/>
          </a:xfrm>
          <a:prstGeom prst="rect">
            <a:avLst/>
          </a:prstGeom>
          <a:noFill/>
        </p:spPr>
        <p:txBody>
          <a:bodyPr wrap="square">
            <a:spAutoFit/>
          </a:bodyPr>
          <a:lstStyle/>
          <a:p>
            <a:r>
              <a:rPr lang="en-US" sz="3600" b="1" dirty="0"/>
              <a:t>OHS Policies and Procedures</a:t>
            </a:r>
          </a:p>
          <a:p>
            <a:endParaRPr lang="en-US" sz="3600" dirty="0"/>
          </a:p>
          <a:p>
            <a:r>
              <a:rPr lang="en-US" sz="3600" i="1" dirty="0"/>
              <a:t>Occupational health and safety (OHS)</a:t>
            </a:r>
            <a:r>
              <a:rPr lang="en-US" sz="3600" dirty="0"/>
              <a:t> </a:t>
            </a:r>
          </a:p>
          <a:p>
            <a:pPr marL="571500" indent="-571500">
              <a:buFontTx/>
              <a:buChar char="-"/>
            </a:pPr>
            <a:r>
              <a:rPr lang="en-US" sz="3600" dirty="0"/>
              <a:t>refers to the legislation, policies, procedures and activities that aim to protect the health, safety and welfare of all people at the workplace.</a:t>
            </a:r>
          </a:p>
        </p:txBody>
      </p:sp>
    </p:spTree>
    <p:extLst>
      <p:ext uri="{BB962C8B-B14F-4D97-AF65-F5344CB8AC3E}">
        <p14:creationId xmlns:p14="http://schemas.microsoft.com/office/powerpoint/2010/main" val="659154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0EA7-5E19-4B64-963F-AC7B85181D0C}"/>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Personal safety while working with PC’s </a:t>
            </a:r>
            <a:endParaRPr lang="en-PH" sz="5400" b="1" dirty="0">
              <a:ln>
                <a:solidFill>
                  <a:sysClr val="windowText" lastClr="000000"/>
                </a:solidFill>
              </a:ln>
            </a:endParaRPr>
          </a:p>
        </p:txBody>
      </p:sp>
      <p:sp>
        <p:nvSpPr>
          <p:cNvPr id="5" name="TextBox 4">
            <a:extLst>
              <a:ext uri="{FF2B5EF4-FFF2-40B4-BE49-F238E27FC236}">
                <a16:creationId xmlns:a16="http://schemas.microsoft.com/office/drawing/2014/main" id="{C211EFFF-3A62-41B0-9DC1-1C05671186E8}"/>
              </a:ext>
            </a:extLst>
          </p:cNvPr>
          <p:cNvSpPr txBox="1"/>
          <p:nvPr/>
        </p:nvSpPr>
        <p:spPr>
          <a:xfrm>
            <a:off x="523875" y="1904911"/>
            <a:ext cx="11144250" cy="3970318"/>
          </a:xfrm>
          <a:prstGeom prst="rect">
            <a:avLst/>
          </a:prstGeom>
          <a:noFill/>
        </p:spPr>
        <p:txBody>
          <a:bodyPr wrap="square">
            <a:spAutoFit/>
          </a:bodyPr>
          <a:lstStyle/>
          <a:p>
            <a:pPr marL="571500" indent="-571500">
              <a:buFont typeface="Arial" panose="020B0604020202020204" pitchFamily="34" charset="0"/>
              <a:buChar char="•"/>
            </a:pPr>
            <a:r>
              <a:rPr lang="en-US" sz="3600" dirty="0"/>
              <a:t>Before doing anything, listen to your trainer’s instruction to prevent accidents or any unwanted events that may occur on your workplace.</a:t>
            </a:r>
          </a:p>
          <a:p>
            <a:endParaRPr lang="en-US" sz="3600" dirty="0"/>
          </a:p>
          <a:p>
            <a:pPr marL="571500" indent="-571500">
              <a:buFont typeface="Arial" panose="020B0604020202020204" pitchFamily="34" charset="0"/>
              <a:buChar char="•"/>
            </a:pPr>
            <a:r>
              <a:rPr lang="en-US" sz="3600" dirty="0"/>
              <a:t>Be sure not to mix electronic components and water.</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Avoid playing or running while inside the room.</a:t>
            </a:r>
            <a:endParaRPr lang="en-PH" sz="3600" dirty="0"/>
          </a:p>
        </p:txBody>
      </p:sp>
    </p:spTree>
    <p:extLst>
      <p:ext uri="{BB962C8B-B14F-4D97-AF65-F5344CB8AC3E}">
        <p14:creationId xmlns:p14="http://schemas.microsoft.com/office/powerpoint/2010/main" val="127861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2965-B119-4AC9-81AA-70C55CB2EC8F}"/>
              </a:ext>
            </a:extLst>
          </p:cNvPr>
          <p:cNvSpPr>
            <a:spLocks noGrp="1"/>
          </p:cNvSpPr>
          <p:nvPr>
            <p:ph type="title"/>
          </p:nvPr>
        </p:nvSpPr>
        <p:spPr/>
        <p:txBody>
          <a:bodyPr>
            <a:normAutofit/>
          </a:bodyPr>
          <a:lstStyle/>
          <a:p>
            <a:r>
              <a:rPr lang="en-PH" sz="5400" b="1" dirty="0">
                <a:ln>
                  <a:solidFill>
                    <a:schemeClr val="tx1">
                      <a:lumMod val="85000"/>
                      <a:lumOff val="15000"/>
                    </a:schemeClr>
                  </a:solidFill>
                </a:ln>
              </a:rPr>
              <a:t>Computer Network Components </a:t>
            </a:r>
          </a:p>
        </p:txBody>
      </p:sp>
      <p:sp>
        <p:nvSpPr>
          <p:cNvPr id="3" name="Content Placeholder 2">
            <a:extLst>
              <a:ext uri="{FF2B5EF4-FFF2-40B4-BE49-F238E27FC236}">
                <a16:creationId xmlns:a16="http://schemas.microsoft.com/office/drawing/2014/main" id="{22B871A4-2BA5-4110-9D4A-FBA1ABB5BAAE}"/>
              </a:ext>
            </a:extLst>
          </p:cNvPr>
          <p:cNvSpPr>
            <a:spLocks noGrp="1"/>
          </p:cNvSpPr>
          <p:nvPr>
            <p:ph idx="1"/>
          </p:nvPr>
        </p:nvSpPr>
        <p:spPr/>
        <p:txBody>
          <a:bodyPr/>
          <a:lstStyle/>
          <a:p>
            <a:pPr marL="0" indent="0">
              <a:buNone/>
            </a:pPr>
            <a:r>
              <a:rPr lang="en-US" dirty="0"/>
              <a:t>There are different Components of a Network. The following are the basic components of a Network:</a:t>
            </a:r>
          </a:p>
          <a:p>
            <a:pPr marL="0" indent="0">
              <a:buNone/>
            </a:pPr>
            <a:endParaRPr lang="en-PH" dirty="0"/>
          </a:p>
        </p:txBody>
      </p:sp>
      <p:graphicFrame>
        <p:nvGraphicFramePr>
          <p:cNvPr id="4" name="Table 4">
            <a:extLst>
              <a:ext uri="{FF2B5EF4-FFF2-40B4-BE49-F238E27FC236}">
                <a16:creationId xmlns:a16="http://schemas.microsoft.com/office/drawing/2014/main" id="{D7F9DBA1-1E58-47FD-BED5-1BA942FE88C5}"/>
              </a:ext>
            </a:extLst>
          </p:cNvPr>
          <p:cNvGraphicFramePr>
            <a:graphicFrameLocks noGrp="1"/>
          </p:cNvGraphicFramePr>
          <p:nvPr>
            <p:extLst>
              <p:ext uri="{D42A27DB-BD31-4B8C-83A1-F6EECF244321}">
                <p14:modId xmlns:p14="http://schemas.microsoft.com/office/powerpoint/2010/main" val="4010794394"/>
              </p:ext>
            </p:extLst>
          </p:nvPr>
        </p:nvGraphicFramePr>
        <p:xfrm>
          <a:off x="2090995" y="3356112"/>
          <a:ext cx="8128000" cy="2834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1903309"/>
                    </a:ext>
                  </a:extLst>
                </a:gridCol>
                <a:gridCol w="4064000">
                  <a:extLst>
                    <a:ext uri="{9D8B030D-6E8A-4147-A177-3AD203B41FA5}">
                      <a16:colId xmlns:a16="http://schemas.microsoft.com/office/drawing/2014/main" val="2984120132"/>
                    </a:ext>
                  </a:extLst>
                </a:gridCol>
              </a:tblGrid>
              <a:tr h="370840">
                <a:tc>
                  <a:txBody>
                    <a:bodyPr/>
                    <a:lstStyle/>
                    <a:p>
                      <a:pPr marL="342900" indent="-342900">
                        <a:buFont typeface="Arial" panose="020B0604020202020204" pitchFamily="34" charset="0"/>
                        <a:buChar char="•"/>
                      </a:pPr>
                      <a:r>
                        <a:rPr lang="en-US" sz="3600" b="0" i="1" dirty="0">
                          <a:solidFill>
                            <a:schemeClr val="tx1"/>
                          </a:solidFill>
                        </a:rPr>
                        <a:t>Server	</a:t>
                      </a:r>
                    </a:p>
                    <a:p>
                      <a:pPr marL="342900" indent="-342900">
                        <a:buFont typeface="Arial" panose="020B0604020202020204" pitchFamily="34" charset="0"/>
                        <a:buChar char="•"/>
                      </a:pPr>
                      <a:r>
                        <a:rPr lang="en-US" sz="3600" b="0" i="1" dirty="0">
                          <a:solidFill>
                            <a:schemeClr val="tx1"/>
                          </a:solidFill>
                        </a:rPr>
                        <a:t>Client</a:t>
                      </a:r>
                    </a:p>
                    <a:p>
                      <a:pPr marL="342900" indent="-342900">
                        <a:buFont typeface="Arial" panose="020B0604020202020204" pitchFamily="34" charset="0"/>
                        <a:buChar char="•"/>
                      </a:pPr>
                      <a:r>
                        <a:rPr lang="en-US" sz="3600" b="0" i="1" dirty="0">
                          <a:solidFill>
                            <a:schemeClr val="tx1"/>
                          </a:solidFill>
                        </a:rPr>
                        <a:t>Media</a:t>
                      </a:r>
                    </a:p>
                    <a:p>
                      <a:pPr marL="342900" indent="-342900">
                        <a:buFont typeface="Arial" panose="020B0604020202020204" pitchFamily="34" charset="0"/>
                        <a:buChar char="•"/>
                      </a:pPr>
                      <a:r>
                        <a:rPr lang="en-US" sz="3600" b="0" i="1" dirty="0">
                          <a:solidFill>
                            <a:schemeClr val="tx1"/>
                          </a:solidFill>
                        </a:rPr>
                        <a:t>Network Adapter</a:t>
                      </a:r>
                    </a:p>
                    <a:p>
                      <a:endParaRPr lang="en-PH" sz="3600" b="0"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3600" b="0" i="1" dirty="0">
                          <a:solidFill>
                            <a:schemeClr val="tx1"/>
                          </a:solidFill>
                        </a:rPr>
                        <a:t>Resources</a:t>
                      </a:r>
                    </a:p>
                    <a:p>
                      <a:pPr marL="342900" indent="-342900">
                        <a:buFont typeface="Arial" panose="020B0604020202020204" pitchFamily="34" charset="0"/>
                        <a:buChar char="•"/>
                      </a:pPr>
                      <a:r>
                        <a:rPr lang="en-US" sz="3600" b="0" i="1" dirty="0">
                          <a:solidFill>
                            <a:schemeClr val="tx1"/>
                          </a:solidFill>
                        </a:rPr>
                        <a:t>User</a:t>
                      </a:r>
                    </a:p>
                    <a:p>
                      <a:pPr marL="342900" indent="-342900">
                        <a:buFont typeface="Arial" panose="020B0604020202020204" pitchFamily="34" charset="0"/>
                        <a:buChar char="•"/>
                      </a:pPr>
                      <a:r>
                        <a:rPr lang="en-US" sz="3600" b="0" i="1" dirty="0">
                          <a:solidFill>
                            <a:schemeClr val="tx1"/>
                          </a:solidFill>
                        </a:rPr>
                        <a:t>Protocols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322723"/>
                  </a:ext>
                </a:extLst>
              </a:tr>
            </a:tbl>
          </a:graphicData>
        </a:graphic>
      </p:graphicFrame>
    </p:spTree>
    <p:extLst>
      <p:ext uri="{BB962C8B-B14F-4D97-AF65-F5344CB8AC3E}">
        <p14:creationId xmlns:p14="http://schemas.microsoft.com/office/powerpoint/2010/main" val="688521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0EA7-5E19-4B64-963F-AC7B85181D0C}"/>
              </a:ext>
            </a:extLst>
          </p:cNvPr>
          <p:cNvSpPr>
            <a:spLocks noGrp="1"/>
          </p:cNvSpPr>
          <p:nvPr>
            <p:ph type="title"/>
          </p:nvPr>
        </p:nvSpPr>
        <p:spPr>
          <a:xfrm>
            <a:off x="0" y="171299"/>
            <a:ext cx="12192000" cy="1018035"/>
          </a:xfrm>
        </p:spPr>
        <p:txBody>
          <a:bodyPr>
            <a:noAutofit/>
          </a:bodyPr>
          <a:lstStyle/>
          <a:p>
            <a:r>
              <a:rPr lang="en-US" sz="5400" b="1" dirty="0">
                <a:ln>
                  <a:solidFill>
                    <a:sysClr val="windowText" lastClr="000000"/>
                  </a:solidFill>
                </a:ln>
              </a:rPr>
              <a:t>Personal safety while working with PC’s </a:t>
            </a:r>
            <a:endParaRPr lang="en-PH" sz="5400" b="1" dirty="0">
              <a:ln>
                <a:solidFill>
                  <a:sysClr val="windowText" lastClr="000000"/>
                </a:solidFill>
              </a:ln>
            </a:endParaRPr>
          </a:p>
        </p:txBody>
      </p:sp>
      <p:sp>
        <p:nvSpPr>
          <p:cNvPr id="5" name="TextBox 4">
            <a:extLst>
              <a:ext uri="{FF2B5EF4-FFF2-40B4-BE49-F238E27FC236}">
                <a16:creationId xmlns:a16="http://schemas.microsoft.com/office/drawing/2014/main" id="{C211EFFF-3A62-41B0-9DC1-1C05671186E8}"/>
              </a:ext>
            </a:extLst>
          </p:cNvPr>
          <p:cNvSpPr txBox="1"/>
          <p:nvPr/>
        </p:nvSpPr>
        <p:spPr>
          <a:xfrm>
            <a:off x="523875" y="1562011"/>
            <a:ext cx="11144250" cy="5078313"/>
          </a:xfrm>
          <a:prstGeom prst="rect">
            <a:avLst/>
          </a:prstGeom>
          <a:noFill/>
        </p:spPr>
        <p:txBody>
          <a:bodyPr wrap="square">
            <a:spAutoFit/>
          </a:bodyPr>
          <a:lstStyle/>
          <a:p>
            <a:pPr marL="571500" indent="-571500">
              <a:buFont typeface="Arial" panose="020B0604020202020204" pitchFamily="34" charset="0"/>
              <a:buChar char="•"/>
            </a:pPr>
            <a:r>
              <a:rPr lang="en-US" sz="3600" dirty="0"/>
              <a:t>Always wear personal protective equipment (PPE) like coverall, shoes with rubber sole, antistatic wrist strap, etc.</a:t>
            </a:r>
          </a:p>
          <a:p>
            <a:pPr marL="571500" indent="-571500">
              <a:buFont typeface="Arial" panose="020B0604020202020204" pitchFamily="34" charset="0"/>
              <a:buChar char="•"/>
            </a:pPr>
            <a:r>
              <a:rPr lang="en-US" sz="3600" dirty="0"/>
              <a:t>Ask for assistance from your trainer when it comes on dealing with tools &amp; equipment.</a:t>
            </a:r>
          </a:p>
          <a:p>
            <a:pPr marL="571500" indent="-571500">
              <a:buFont typeface="Arial" panose="020B0604020202020204" pitchFamily="34" charset="0"/>
              <a:buChar char="•"/>
            </a:pPr>
            <a:r>
              <a:rPr lang="en-US" sz="3600" dirty="0"/>
              <a:t>Applying safety measure when handling tools and equipment are necessary to avoid certain damages.</a:t>
            </a:r>
          </a:p>
          <a:p>
            <a:pPr marL="571500" indent="-571500">
              <a:buFont typeface="Arial" panose="020B0604020202020204" pitchFamily="34" charset="0"/>
              <a:buChar char="•"/>
            </a:pPr>
            <a:r>
              <a:rPr lang="en-US" sz="3600" dirty="0"/>
              <a:t>Be sure to use the tools and equipment properly to avoid accidents.</a:t>
            </a:r>
            <a:endParaRPr lang="en-PH" sz="3600" dirty="0"/>
          </a:p>
        </p:txBody>
      </p:sp>
    </p:spTree>
    <p:extLst>
      <p:ext uri="{BB962C8B-B14F-4D97-AF65-F5344CB8AC3E}">
        <p14:creationId xmlns:p14="http://schemas.microsoft.com/office/powerpoint/2010/main" val="262793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64D3-2350-40D0-8A1C-B177D4038CE1}"/>
              </a:ext>
            </a:extLst>
          </p:cNvPr>
          <p:cNvSpPr>
            <a:spLocks noGrp="1"/>
          </p:cNvSpPr>
          <p:nvPr>
            <p:ph type="title"/>
          </p:nvPr>
        </p:nvSpPr>
        <p:spPr/>
        <p:txBody>
          <a:bodyPr>
            <a:normAutofit/>
          </a:bodyPr>
          <a:lstStyle/>
          <a:p>
            <a:r>
              <a:rPr lang="en-US" sz="5400" b="1" dirty="0">
                <a:ln>
                  <a:solidFill>
                    <a:sysClr val="windowText" lastClr="000000"/>
                  </a:solidFill>
                </a:ln>
              </a:rPr>
              <a:t>5S Methodology </a:t>
            </a:r>
            <a:endParaRPr lang="en-PH" sz="5400" b="1" dirty="0">
              <a:ln>
                <a:solidFill>
                  <a:sysClr val="windowText" lastClr="000000"/>
                </a:solidFill>
              </a:ln>
            </a:endParaRPr>
          </a:p>
        </p:txBody>
      </p:sp>
      <p:sp>
        <p:nvSpPr>
          <p:cNvPr id="5" name="TextBox 4">
            <a:extLst>
              <a:ext uri="{FF2B5EF4-FFF2-40B4-BE49-F238E27FC236}">
                <a16:creationId xmlns:a16="http://schemas.microsoft.com/office/drawing/2014/main" id="{8ADDF747-B678-4CF4-AF35-D6BBAD348DA5}"/>
              </a:ext>
            </a:extLst>
          </p:cNvPr>
          <p:cNvSpPr txBox="1"/>
          <p:nvPr/>
        </p:nvSpPr>
        <p:spPr>
          <a:xfrm>
            <a:off x="639092" y="1608388"/>
            <a:ext cx="11012130" cy="4524315"/>
          </a:xfrm>
          <a:prstGeom prst="rect">
            <a:avLst/>
          </a:prstGeom>
          <a:noFill/>
        </p:spPr>
        <p:txBody>
          <a:bodyPr wrap="square">
            <a:spAutoFit/>
          </a:bodyPr>
          <a:lstStyle/>
          <a:p>
            <a:pPr marL="571500" indent="-571500">
              <a:buFont typeface="Arial" panose="020B0604020202020204" pitchFamily="34" charset="0"/>
              <a:buChar char="•"/>
            </a:pPr>
            <a:r>
              <a:rPr lang="en-US" sz="3600" dirty="0"/>
              <a:t>Manufacturing companies are all familiar with the 5S methodology to organize the workspace for efficiency and effectiveness.</a:t>
            </a:r>
          </a:p>
          <a:p>
            <a:endParaRPr lang="en-US" sz="3600" dirty="0"/>
          </a:p>
          <a:p>
            <a:pPr marL="571500" indent="-571500">
              <a:buFont typeface="Arial" panose="020B0604020202020204" pitchFamily="34" charset="0"/>
              <a:buChar char="•"/>
            </a:pPr>
            <a:r>
              <a:rPr lang="en-US" sz="3600" dirty="0"/>
              <a:t>5S is the name of a workplace organization method that uses a list of five Japanese words: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b="1" i="1" dirty="0" err="1"/>
              <a:t>seiri</a:t>
            </a:r>
            <a:r>
              <a:rPr lang="en-US" sz="3600" b="1" i="1" dirty="0"/>
              <a:t>, </a:t>
            </a:r>
            <a:r>
              <a:rPr lang="en-US" sz="3600" b="1" i="1" dirty="0" err="1"/>
              <a:t>seiton</a:t>
            </a:r>
            <a:r>
              <a:rPr lang="en-US" sz="3600" b="1" i="1" dirty="0"/>
              <a:t>, </a:t>
            </a:r>
            <a:r>
              <a:rPr lang="en-US" sz="3600" b="1" i="1" dirty="0" err="1"/>
              <a:t>seiso</a:t>
            </a:r>
            <a:r>
              <a:rPr lang="en-US" sz="3600" b="1" i="1" dirty="0"/>
              <a:t>, </a:t>
            </a:r>
            <a:r>
              <a:rPr lang="en-US" sz="3600" b="1" i="1" dirty="0" err="1"/>
              <a:t>seiketsu</a:t>
            </a:r>
            <a:r>
              <a:rPr lang="en-US" sz="3600" b="1" i="1" dirty="0"/>
              <a:t>, and </a:t>
            </a:r>
            <a:r>
              <a:rPr lang="en-US" sz="3600" b="1" i="1" dirty="0" err="1"/>
              <a:t>shitsuke</a:t>
            </a:r>
            <a:r>
              <a:rPr lang="en-US" sz="3600" b="1" i="1" dirty="0"/>
              <a:t>.</a:t>
            </a:r>
            <a:endParaRPr lang="en-PH" sz="3600" b="1" i="1" dirty="0"/>
          </a:p>
        </p:txBody>
      </p:sp>
    </p:spTree>
    <p:extLst>
      <p:ext uri="{BB962C8B-B14F-4D97-AF65-F5344CB8AC3E}">
        <p14:creationId xmlns:p14="http://schemas.microsoft.com/office/powerpoint/2010/main" val="17089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4C1A-7709-45D9-ABB2-0ECF322E95E7}"/>
              </a:ext>
            </a:extLst>
          </p:cNvPr>
          <p:cNvSpPr>
            <a:spLocks noGrp="1"/>
          </p:cNvSpPr>
          <p:nvPr>
            <p:ph type="title"/>
          </p:nvPr>
        </p:nvSpPr>
        <p:spPr/>
        <p:txBody>
          <a:bodyPr>
            <a:normAutofit/>
          </a:bodyPr>
          <a:lstStyle/>
          <a:p>
            <a:r>
              <a:rPr lang="en-US" sz="5400" b="1" dirty="0">
                <a:ln>
                  <a:solidFill>
                    <a:sysClr val="windowText" lastClr="000000"/>
                  </a:solidFill>
                </a:ln>
              </a:rPr>
              <a:t>5S Methodology</a:t>
            </a:r>
            <a:endParaRPr lang="en-PH" sz="5400" b="1" dirty="0">
              <a:ln>
                <a:solidFill>
                  <a:sysClr val="windowText" lastClr="000000"/>
                </a:solidFill>
              </a:ln>
            </a:endParaRPr>
          </a:p>
        </p:txBody>
      </p:sp>
      <p:sp>
        <p:nvSpPr>
          <p:cNvPr id="5" name="TextBox 4">
            <a:extLst>
              <a:ext uri="{FF2B5EF4-FFF2-40B4-BE49-F238E27FC236}">
                <a16:creationId xmlns:a16="http://schemas.microsoft.com/office/drawing/2014/main" id="{89325733-3EA0-4CB9-BBD6-7FECAEE80977}"/>
              </a:ext>
            </a:extLst>
          </p:cNvPr>
          <p:cNvSpPr txBox="1"/>
          <p:nvPr/>
        </p:nvSpPr>
        <p:spPr>
          <a:xfrm>
            <a:off x="819149" y="1939409"/>
            <a:ext cx="10832073" cy="2308324"/>
          </a:xfrm>
          <a:prstGeom prst="rect">
            <a:avLst/>
          </a:prstGeom>
          <a:noFill/>
        </p:spPr>
        <p:txBody>
          <a:bodyPr wrap="square">
            <a:spAutoFit/>
          </a:bodyPr>
          <a:lstStyle/>
          <a:p>
            <a:pPr marL="571500" indent="-571500">
              <a:buFont typeface="Arial" panose="020B0604020202020204" pitchFamily="34" charset="0"/>
              <a:buChar char="•"/>
            </a:pPr>
            <a:r>
              <a:rPr lang="en-US" sz="3600" b="1" i="1" dirty="0"/>
              <a:t>sort, set, shine, standardize, sustain</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(Credit goes to Hiroyuki Hirano and his overall approach to production systems)</a:t>
            </a:r>
          </a:p>
        </p:txBody>
      </p:sp>
    </p:spTree>
    <p:extLst>
      <p:ext uri="{BB962C8B-B14F-4D97-AF65-F5344CB8AC3E}">
        <p14:creationId xmlns:p14="http://schemas.microsoft.com/office/powerpoint/2010/main" val="3778213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FF0B-7B69-4833-9088-FC1B64EB9EF5}"/>
              </a:ext>
            </a:extLst>
          </p:cNvPr>
          <p:cNvSpPr>
            <a:spLocks noGrp="1"/>
          </p:cNvSpPr>
          <p:nvPr>
            <p:ph type="title"/>
          </p:nvPr>
        </p:nvSpPr>
        <p:spPr/>
        <p:txBody>
          <a:bodyPr/>
          <a:lstStyle/>
          <a:p>
            <a:r>
              <a:rPr lang="en-US" dirty="0"/>
              <a:t>1. Sort</a:t>
            </a:r>
            <a:endParaRPr lang="en-PH" dirty="0"/>
          </a:p>
        </p:txBody>
      </p:sp>
      <p:sp>
        <p:nvSpPr>
          <p:cNvPr id="3" name="Content Placeholder 2">
            <a:extLst>
              <a:ext uri="{FF2B5EF4-FFF2-40B4-BE49-F238E27FC236}">
                <a16:creationId xmlns:a16="http://schemas.microsoft.com/office/drawing/2014/main" id="{5D94E86A-0EC9-4E64-A3B1-D71064610E79}"/>
              </a:ext>
            </a:extLst>
          </p:cNvPr>
          <p:cNvSpPr>
            <a:spLocks noGrp="1"/>
          </p:cNvSpPr>
          <p:nvPr>
            <p:ph idx="1"/>
          </p:nvPr>
        </p:nvSpPr>
        <p:spPr>
          <a:xfrm>
            <a:off x="668595" y="1573163"/>
            <a:ext cx="10972800" cy="2979788"/>
          </a:xfrm>
        </p:spPr>
        <p:txBody>
          <a:bodyPr>
            <a:normAutofit/>
          </a:bodyPr>
          <a:lstStyle/>
          <a:p>
            <a:r>
              <a:rPr lang="en-US" sz="3600" dirty="0"/>
              <a:t>Sorting helps you to use a red tag method that will get rid of all the different processes or items that you don’t need. Throughout the years, your organization may have acquired software and hardware that may be either used partially, or not used at all. </a:t>
            </a:r>
            <a:endParaRPr lang="en-PH" sz="3600" dirty="0"/>
          </a:p>
        </p:txBody>
      </p:sp>
    </p:spTree>
    <p:extLst>
      <p:ext uri="{BB962C8B-B14F-4D97-AF65-F5344CB8AC3E}">
        <p14:creationId xmlns:p14="http://schemas.microsoft.com/office/powerpoint/2010/main" val="399932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1D2C-DB33-4EFE-9F45-5F62751807FE}"/>
              </a:ext>
            </a:extLst>
          </p:cNvPr>
          <p:cNvSpPr>
            <a:spLocks noGrp="1"/>
          </p:cNvSpPr>
          <p:nvPr>
            <p:ph type="title"/>
          </p:nvPr>
        </p:nvSpPr>
        <p:spPr/>
        <p:txBody>
          <a:bodyPr>
            <a:normAutofit/>
          </a:bodyPr>
          <a:lstStyle/>
          <a:p>
            <a:r>
              <a:rPr lang="en-US" sz="5400" b="1" dirty="0">
                <a:ln>
                  <a:solidFill>
                    <a:sysClr val="windowText" lastClr="000000"/>
                  </a:solidFill>
                </a:ln>
              </a:rPr>
              <a:t>2. Set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2D4193E0-130A-4150-8F07-B86FA42CE11B}"/>
              </a:ext>
            </a:extLst>
          </p:cNvPr>
          <p:cNvSpPr>
            <a:spLocks noGrp="1"/>
          </p:cNvSpPr>
          <p:nvPr>
            <p:ph idx="1"/>
          </p:nvPr>
        </p:nvSpPr>
        <p:spPr>
          <a:xfrm>
            <a:off x="609600" y="2030363"/>
            <a:ext cx="10972800" cy="2522588"/>
          </a:xfrm>
        </p:spPr>
        <p:txBody>
          <a:bodyPr>
            <a:normAutofit/>
          </a:bodyPr>
          <a:lstStyle/>
          <a:p>
            <a:r>
              <a:rPr lang="en-US" sz="3600" dirty="0"/>
              <a:t>Now that you have a better understanding of what you have, and what you need – and let’s not forget some free space, you can move on to the next aspect of 5 S method: set everything in order. </a:t>
            </a:r>
            <a:endParaRPr lang="en-PH" sz="3600" dirty="0"/>
          </a:p>
        </p:txBody>
      </p:sp>
    </p:spTree>
    <p:extLst>
      <p:ext uri="{BB962C8B-B14F-4D97-AF65-F5344CB8AC3E}">
        <p14:creationId xmlns:p14="http://schemas.microsoft.com/office/powerpoint/2010/main" val="3073730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A2D1-FF92-4196-84A1-BD9BAE20350E}"/>
              </a:ext>
            </a:extLst>
          </p:cNvPr>
          <p:cNvSpPr>
            <a:spLocks noGrp="1"/>
          </p:cNvSpPr>
          <p:nvPr>
            <p:ph type="title"/>
          </p:nvPr>
        </p:nvSpPr>
        <p:spPr/>
        <p:txBody>
          <a:bodyPr>
            <a:normAutofit/>
          </a:bodyPr>
          <a:lstStyle/>
          <a:p>
            <a:r>
              <a:rPr lang="en-US" sz="5400" b="1" dirty="0">
                <a:ln>
                  <a:solidFill>
                    <a:sysClr val="windowText" lastClr="000000"/>
                  </a:solidFill>
                </a:ln>
              </a:rPr>
              <a:t>3. Shine</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A540CFD4-69FC-4D1F-9709-CC1F2EC549BF}"/>
              </a:ext>
            </a:extLst>
          </p:cNvPr>
          <p:cNvSpPr>
            <a:spLocks noGrp="1"/>
          </p:cNvSpPr>
          <p:nvPr>
            <p:ph idx="1"/>
          </p:nvPr>
        </p:nvSpPr>
        <p:spPr>
          <a:xfrm>
            <a:off x="668595" y="2049413"/>
            <a:ext cx="10972800" cy="2484488"/>
          </a:xfrm>
        </p:spPr>
        <p:txBody>
          <a:bodyPr>
            <a:normAutofit/>
          </a:bodyPr>
          <a:lstStyle/>
          <a:p>
            <a:r>
              <a:rPr lang="en-US" sz="3600" dirty="0"/>
              <a:t>Once you have the workplace sorted and set, it’s time to put some shine on. What are you doing to make sure your network is neat and clean? The third step, shine, is crucial to the 5S methods. </a:t>
            </a:r>
            <a:endParaRPr lang="en-PH" sz="3600" dirty="0"/>
          </a:p>
        </p:txBody>
      </p:sp>
    </p:spTree>
    <p:extLst>
      <p:ext uri="{BB962C8B-B14F-4D97-AF65-F5344CB8AC3E}">
        <p14:creationId xmlns:p14="http://schemas.microsoft.com/office/powerpoint/2010/main" val="336805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736E-6DEB-4365-BFE5-CB601C011D52}"/>
              </a:ext>
            </a:extLst>
          </p:cNvPr>
          <p:cNvSpPr>
            <a:spLocks noGrp="1"/>
          </p:cNvSpPr>
          <p:nvPr>
            <p:ph type="title"/>
          </p:nvPr>
        </p:nvSpPr>
        <p:spPr/>
        <p:txBody>
          <a:bodyPr>
            <a:normAutofit/>
          </a:bodyPr>
          <a:lstStyle/>
          <a:p>
            <a:r>
              <a:rPr lang="en-PH" sz="5400" b="1" dirty="0">
                <a:ln>
                  <a:solidFill>
                    <a:sysClr val="windowText" lastClr="000000"/>
                  </a:solidFill>
                </a:ln>
              </a:rPr>
              <a:t>4. Standardize </a:t>
            </a:r>
          </a:p>
        </p:txBody>
      </p:sp>
      <p:sp>
        <p:nvSpPr>
          <p:cNvPr id="3" name="Content Placeholder 2">
            <a:extLst>
              <a:ext uri="{FF2B5EF4-FFF2-40B4-BE49-F238E27FC236}">
                <a16:creationId xmlns:a16="http://schemas.microsoft.com/office/drawing/2014/main" id="{FE08388B-9388-4CC5-AF73-187EF4431B1B}"/>
              </a:ext>
            </a:extLst>
          </p:cNvPr>
          <p:cNvSpPr>
            <a:spLocks noGrp="1"/>
          </p:cNvSpPr>
          <p:nvPr>
            <p:ph idx="1"/>
          </p:nvPr>
        </p:nvSpPr>
        <p:spPr/>
        <p:txBody>
          <a:bodyPr>
            <a:normAutofit/>
          </a:bodyPr>
          <a:lstStyle/>
          <a:p>
            <a:r>
              <a:rPr lang="en-US" sz="3600" dirty="0"/>
              <a:t>One of the most important things you can do for your business is to standardize the equipment and processes within your computer network. New procedures, once vetted, should be properly documented and made standard.</a:t>
            </a:r>
            <a:endParaRPr lang="en-PH" sz="3600" dirty="0"/>
          </a:p>
        </p:txBody>
      </p:sp>
    </p:spTree>
    <p:extLst>
      <p:ext uri="{BB962C8B-B14F-4D97-AF65-F5344CB8AC3E}">
        <p14:creationId xmlns:p14="http://schemas.microsoft.com/office/powerpoint/2010/main" val="618020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B8BA-9B6A-4792-BA74-BBA15AB57302}"/>
              </a:ext>
            </a:extLst>
          </p:cNvPr>
          <p:cNvSpPr>
            <a:spLocks noGrp="1"/>
          </p:cNvSpPr>
          <p:nvPr>
            <p:ph type="title"/>
          </p:nvPr>
        </p:nvSpPr>
        <p:spPr/>
        <p:txBody>
          <a:bodyPr>
            <a:normAutofit/>
          </a:bodyPr>
          <a:lstStyle/>
          <a:p>
            <a:r>
              <a:rPr lang="en-PH" sz="5400" b="1" dirty="0">
                <a:ln>
                  <a:solidFill>
                    <a:sysClr val="windowText" lastClr="000000"/>
                  </a:solidFill>
                </a:ln>
              </a:rPr>
              <a:t>5. Sustain </a:t>
            </a:r>
          </a:p>
        </p:txBody>
      </p:sp>
      <p:sp>
        <p:nvSpPr>
          <p:cNvPr id="3" name="Content Placeholder 2">
            <a:extLst>
              <a:ext uri="{FF2B5EF4-FFF2-40B4-BE49-F238E27FC236}">
                <a16:creationId xmlns:a16="http://schemas.microsoft.com/office/drawing/2014/main" id="{8E5D3223-3929-4A15-9F72-44364F76F3F2}"/>
              </a:ext>
            </a:extLst>
          </p:cNvPr>
          <p:cNvSpPr>
            <a:spLocks noGrp="1"/>
          </p:cNvSpPr>
          <p:nvPr>
            <p:ph idx="1"/>
          </p:nvPr>
        </p:nvSpPr>
        <p:spPr/>
        <p:txBody>
          <a:bodyPr>
            <a:normAutofit/>
          </a:bodyPr>
          <a:lstStyle/>
          <a:p>
            <a:r>
              <a:rPr lang="en-US" sz="3600" dirty="0"/>
              <a:t>Your final step, sustain, is the hardest – not falling back into old habits is not easy. It is even more difficult if you don’t have a full-time IT staff on board to perform tech support and maintenance. </a:t>
            </a:r>
            <a:endParaRPr lang="en-PH" sz="3600" dirty="0"/>
          </a:p>
        </p:txBody>
      </p:sp>
      <p:sp>
        <p:nvSpPr>
          <p:cNvPr id="4" name="TextBox 3">
            <a:extLst>
              <a:ext uri="{FF2B5EF4-FFF2-40B4-BE49-F238E27FC236}">
                <a16:creationId xmlns:a16="http://schemas.microsoft.com/office/drawing/2014/main" id="{323CC264-A7EE-4216-A63C-F9AAAF89061B}"/>
              </a:ext>
            </a:extLst>
          </p:cNvPr>
          <p:cNvSpPr txBox="1"/>
          <p:nvPr/>
        </p:nvSpPr>
        <p:spPr>
          <a:xfrm>
            <a:off x="5960947" y="4836080"/>
            <a:ext cx="2725444" cy="1200329"/>
          </a:xfrm>
          <a:prstGeom prst="rect">
            <a:avLst/>
          </a:prstGeom>
          <a:noFill/>
          <a:ln w="3175">
            <a:solidFill>
              <a:schemeClr val="tx1"/>
            </a:solidFill>
          </a:ln>
        </p:spPr>
        <p:txBody>
          <a:bodyPr wrap="square" rtlCol="0">
            <a:spAutoFit/>
          </a:bodyPr>
          <a:lstStyle/>
          <a:p>
            <a:r>
              <a:rPr lang="en-PH" dirty="0"/>
              <a:t>NHEIL</a:t>
            </a:r>
          </a:p>
          <a:p>
            <a:r>
              <a:rPr lang="en-PH" dirty="0"/>
              <a:t>JONAS</a:t>
            </a:r>
          </a:p>
          <a:p>
            <a:r>
              <a:rPr lang="en-PH" dirty="0"/>
              <a:t>MARK</a:t>
            </a:r>
          </a:p>
          <a:p>
            <a:r>
              <a:rPr lang="en-PH" dirty="0"/>
              <a:t>PAUL</a:t>
            </a:r>
          </a:p>
        </p:txBody>
      </p:sp>
    </p:spTree>
    <p:extLst>
      <p:ext uri="{BB962C8B-B14F-4D97-AF65-F5344CB8AC3E}">
        <p14:creationId xmlns:p14="http://schemas.microsoft.com/office/powerpoint/2010/main" val="3184989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4EF8-F1F5-45EA-8537-D8AF5A5B0B17}"/>
              </a:ext>
            </a:extLst>
          </p:cNvPr>
          <p:cNvSpPr>
            <a:spLocks noGrp="1"/>
          </p:cNvSpPr>
          <p:nvPr>
            <p:ph type="title"/>
          </p:nvPr>
        </p:nvSpPr>
        <p:spPr>
          <a:xfrm>
            <a:off x="639092" y="133199"/>
            <a:ext cx="11012131" cy="1018035"/>
          </a:xfrm>
        </p:spPr>
        <p:txBody>
          <a:bodyPr>
            <a:noAutofit/>
          </a:bodyPr>
          <a:lstStyle/>
          <a:p>
            <a:r>
              <a:rPr lang="en-US" b="1" dirty="0">
                <a:ln>
                  <a:solidFill>
                    <a:sysClr val="windowText" lastClr="000000"/>
                  </a:solidFill>
                </a:ln>
              </a:rPr>
              <a:t>NETWORK TOOLS, EQUIPMENT, MATERIALS &amp; TESTING DEVICES </a:t>
            </a:r>
            <a:endParaRPr lang="en-PH" b="1" dirty="0">
              <a:ln>
                <a:solidFill>
                  <a:sysClr val="windowText" lastClr="000000"/>
                </a:solidFill>
              </a:ln>
            </a:endParaRPr>
          </a:p>
        </p:txBody>
      </p:sp>
      <p:sp>
        <p:nvSpPr>
          <p:cNvPr id="3" name="Content Placeholder 2">
            <a:extLst>
              <a:ext uri="{FF2B5EF4-FFF2-40B4-BE49-F238E27FC236}">
                <a16:creationId xmlns:a16="http://schemas.microsoft.com/office/drawing/2014/main" id="{4C7902E0-8285-4FA1-8CC8-113F1401074E}"/>
              </a:ext>
            </a:extLst>
          </p:cNvPr>
          <p:cNvSpPr>
            <a:spLocks noGrp="1"/>
          </p:cNvSpPr>
          <p:nvPr>
            <p:ph idx="1"/>
          </p:nvPr>
        </p:nvSpPr>
        <p:spPr/>
        <p:txBody>
          <a:bodyPr>
            <a:normAutofit fontScale="92500" lnSpcReduction="20000"/>
          </a:bodyPr>
          <a:lstStyle/>
          <a:p>
            <a:r>
              <a:rPr lang="en-US" sz="3900" i="1" dirty="0"/>
              <a:t>Network Tools</a:t>
            </a:r>
          </a:p>
          <a:p>
            <a:pPr marL="1524000" indent="-1524000">
              <a:buNone/>
            </a:pPr>
            <a:r>
              <a:rPr lang="en-US" sz="3600" dirty="0"/>
              <a:t>	</a:t>
            </a:r>
            <a:r>
              <a:rPr lang="en-US" sz="3900" dirty="0"/>
              <a:t>- This are the tools needed for Computer Networking Set-up</a:t>
            </a:r>
          </a:p>
          <a:p>
            <a:pPr marL="0" indent="0">
              <a:buNone/>
            </a:pPr>
            <a:endParaRPr lang="en-US" sz="3600" dirty="0"/>
          </a:p>
          <a:p>
            <a:r>
              <a:rPr lang="en-US" sz="3900" i="1" dirty="0"/>
              <a:t>Network Equipment</a:t>
            </a:r>
          </a:p>
          <a:p>
            <a:pPr lvl="2">
              <a:buFontTx/>
              <a:buChar char="-"/>
            </a:pPr>
            <a:r>
              <a:rPr lang="en-US" sz="3900" i="0" dirty="0">
                <a:effectLst/>
              </a:rPr>
              <a:t>network equipment or computer networking devices, are electronic devices which are required for communication and interaction between devices on a computer network.</a:t>
            </a:r>
          </a:p>
        </p:txBody>
      </p:sp>
    </p:spTree>
    <p:extLst>
      <p:ext uri="{BB962C8B-B14F-4D97-AF65-F5344CB8AC3E}">
        <p14:creationId xmlns:p14="http://schemas.microsoft.com/office/powerpoint/2010/main" val="2030302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EC31-2458-42B5-A2C0-23B537378338}"/>
              </a:ext>
            </a:extLst>
          </p:cNvPr>
          <p:cNvSpPr>
            <a:spLocks noGrp="1"/>
          </p:cNvSpPr>
          <p:nvPr>
            <p:ph type="title"/>
          </p:nvPr>
        </p:nvSpPr>
        <p:spPr/>
        <p:txBody>
          <a:bodyPr>
            <a:normAutofit/>
          </a:bodyPr>
          <a:lstStyle/>
          <a:p>
            <a:r>
              <a:rPr lang="en-US" sz="5400" b="1" dirty="0">
                <a:ln>
                  <a:solidFill>
                    <a:sysClr val="windowText" lastClr="000000"/>
                  </a:solidFill>
                </a:ln>
              </a:rPr>
              <a:t>Network Tools</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084D0D83-5627-4CD2-9F0B-EA168D0DC7F4}"/>
              </a:ext>
            </a:extLst>
          </p:cNvPr>
          <p:cNvSpPr>
            <a:spLocks noGrp="1"/>
          </p:cNvSpPr>
          <p:nvPr>
            <p:ph idx="1"/>
          </p:nvPr>
        </p:nvSpPr>
        <p:spPr>
          <a:xfrm>
            <a:off x="293127" y="1401713"/>
            <a:ext cx="6328896" cy="3894188"/>
          </a:xfrm>
        </p:spPr>
        <p:txBody>
          <a:bodyPr>
            <a:noAutofit/>
          </a:bodyPr>
          <a:lstStyle/>
          <a:p>
            <a:pPr algn="just"/>
            <a:r>
              <a:rPr lang="en-PH" sz="3600" b="1" i="1" dirty="0"/>
              <a:t>Crimping tool</a:t>
            </a:r>
          </a:p>
          <a:p>
            <a:pPr marL="0" indent="0" algn="just">
              <a:buNone/>
            </a:pPr>
            <a:r>
              <a:rPr lang="en-PH" sz="3600" dirty="0"/>
              <a:t>	- </a:t>
            </a:r>
            <a:r>
              <a:rPr lang="en-US" sz="3600" dirty="0"/>
              <a:t>A crimping tool is a tool designed to crimp or connect a connector to the end of a cable. For example, network cables and phone cables are created using a crimping tool to connect the RJ-45 and RJ-11 connectors to the end of the cable.</a:t>
            </a:r>
            <a:endParaRPr lang="en-PH" sz="3600" dirty="0"/>
          </a:p>
          <a:p>
            <a:pPr marL="0" indent="0" algn="just">
              <a:buNone/>
            </a:pPr>
            <a:r>
              <a:rPr lang="en-PH" sz="3600" dirty="0"/>
              <a:t> </a:t>
            </a:r>
          </a:p>
        </p:txBody>
      </p:sp>
      <p:pic>
        <p:nvPicPr>
          <p:cNvPr id="1026" name="Picture 2" descr="Amazon.com: ProsKit 808-376C Modular Crimping Tool for Network Cable Crimping  Pliers Network Crimpers">
            <a:extLst>
              <a:ext uri="{FF2B5EF4-FFF2-40B4-BE49-F238E27FC236}">
                <a16:creationId xmlns:a16="http://schemas.microsoft.com/office/drawing/2014/main" id="{D194BFAE-8654-414E-8F5F-74F9FBAC1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072" y="2057400"/>
            <a:ext cx="5527575" cy="36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ECA5-D32F-4528-8766-69E5EFD8C46E}"/>
              </a:ext>
            </a:extLst>
          </p:cNvPr>
          <p:cNvSpPr>
            <a:spLocks noGrp="1"/>
          </p:cNvSpPr>
          <p:nvPr>
            <p:ph type="title"/>
          </p:nvPr>
        </p:nvSpPr>
        <p:spPr/>
        <p:txBody>
          <a:bodyPr>
            <a:normAutofit/>
          </a:bodyPr>
          <a:lstStyle/>
          <a:p>
            <a:r>
              <a:rPr lang="en-US" sz="5400" b="1" dirty="0">
                <a:ln>
                  <a:solidFill>
                    <a:schemeClr val="tx1">
                      <a:lumMod val="85000"/>
                      <a:lumOff val="15000"/>
                    </a:schemeClr>
                  </a:solidFill>
                </a:ln>
              </a:rPr>
              <a:t>Server</a:t>
            </a:r>
            <a:endParaRPr lang="en-PH" sz="5400" b="1" dirty="0">
              <a:ln>
                <a:solidFill>
                  <a:schemeClr val="tx1">
                    <a:lumMod val="85000"/>
                    <a:lumOff val="15000"/>
                  </a:schemeClr>
                </a:solidFill>
              </a:ln>
            </a:endParaRPr>
          </a:p>
        </p:txBody>
      </p:sp>
      <p:pic>
        <p:nvPicPr>
          <p:cNvPr id="1026" name="Picture 2" descr="What is a Server | Types of Servers | Things to Consider Before Investing  in Server Hardware - YouTube">
            <a:extLst>
              <a:ext uri="{FF2B5EF4-FFF2-40B4-BE49-F238E27FC236}">
                <a16:creationId xmlns:a16="http://schemas.microsoft.com/office/drawing/2014/main" id="{DDE9FF5B-D4D1-424E-A8AC-53DAFDA4D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37" y="2140028"/>
            <a:ext cx="5505764" cy="3096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E9A32-8F5A-F3EB-F784-172129AB6A6D}"/>
              </a:ext>
            </a:extLst>
          </p:cNvPr>
          <p:cNvSpPr txBox="1"/>
          <p:nvPr/>
        </p:nvSpPr>
        <p:spPr>
          <a:xfrm>
            <a:off x="6096000" y="2140028"/>
            <a:ext cx="5218545" cy="3785652"/>
          </a:xfrm>
          <a:prstGeom prst="rect">
            <a:avLst/>
          </a:prstGeom>
          <a:noFill/>
        </p:spPr>
        <p:txBody>
          <a:bodyPr wrap="square">
            <a:spAutoFit/>
          </a:bodyPr>
          <a:lstStyle/>
          <a:p>
            <a:r>
              <a:rPr lang="en-US" sz="2400" dirty="0"/>
              <a:t>Powerful computers that provides services to the other computers on the network</a:t>
            </a:r>
          </a:p>
          <a:p>
            <a:r>
              <a:rPr lang="en-US" sz="2400" b="0" i="0" dirty="0">
                <a:solidFill>
                  <a:srgbClr val="202124"/>
                </a:solidFill>
                <a:effectLst/>
                <a:latin typeface="arial" panose="020B0604020202020204" pitchFamily="34" charset="0"/>
              </a:rPr>
              <a:t>The </a:t>
            </a:r>
            <a:r>
              <a:rPr lang="en-US" sz="2400" b="1" i="0" dirty="0">
                <a:solidFill>
                  <a:srgbClr val="202124"/>
                </a:solidFill>
                <a:effectLst/>
                <a:latin typeface="arial" panose="020B0604020202020204" pitchFamily="34" charset="0"/>
              </a:rPr>
              <a:t>function</a:t>
            </a:r>
            <a:r>
              <a:rPr lang="en-US" sz="2400" b="0" i="0" dirty="0">
                <a:solidFill>
                  <a:srgbClr val="202124"/>
                </a:solidFill>
                <a:effectLst/>
                <a:latin typeface="arial" panose="020B0604020202020204" pitchFamily="34" charset="0"/>
              </a:rPr>
              <a:t> of a computer </a:t>
            </a:r>
            <a:r>
              <a:rPr lang="en-US" sz="2400" b="1" i="0" dirty="0">
                <a:solidFill>
                  <a:srgbClr val="202124"/>
                </a:solidFill>
                <a:effectLst/>
                <a:latin typeface="arial" panose="020B0604020202020204" pitchFamily="34" charset="0"/>
              </a:rPr>
              <a:t>server</a:t>
            </a:r>
            <a:r>
              <a:rPr lang="en-US" sz="2400" b="0" i="0" dirty="0">
                <a:solidFill>
                  <a:srgbClr val="202124"/>
                </a:solidFill>
                <a:effectLst/>
                <a:latin typeface="arial" panose="020B0604020202020204" pitchFamily="34" charset="0"/>
              </a:rPr>
              <a:t> is to store, retrieve and send or "serve" files and data to other computers on its network. Many businesses of all sizes use a local network or "intranet" in their office facilities.</a:t>
            </a:r>
            <a:endParaRPr lang="en-PH" sz="2400" dirty="0"/>
          </a:p>
        </p:txBody>
      </p:sp>
    </p:spTree>
    <p:extLst>
      <p:ext uri="{BB962C8B-B14F-4D97-AF65-F5344CB8AC3E}">
        <p14:creationId xmlns:p14="http://schemas.microsoft.com/office/powerpoint/2010/main" val="3668690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EC31-2458-42B5-A2C0-23B537378338}"/>
              </a:ext>
            </a:extLst>
          </p:cNvPr>
          <p:cNvSpPr>
            <a:spLocks noGrp="1"/>
          </p:cNvSpPr>
          <p:nvPr>
            <p:ph type="title"/>
          </p:nvPr>
        </p:nvSpPr>
        <p:spPr/>
        <p:txBody>
          <a:bodyPr>
            <a:normAutofit/>
          </a:bodyPr>
          <a:lstStyle/>
          <a:p>
            <a:r>
              <a:rPr lang="en-US" sz="5400" b="1" dirty="0">
                <a:ln>
                  <a:solidFill>
                    <a:sysClr val="windowText" lastClr="000000"/>
                  </a:solidFill>
                </a:ln>
              </a:rPr>
              <a:t>Network Tools</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084D0D83-5627-4CD2-9F0B-EA168D0DC7F4}"/>
              </a:ext>
            </a:extLst>
          </p:cNvPr>
          <p:cNvSpPr>
            <a:spLocks noGrp="1"/>
          </p:cNvSpPr>
          <p:nvPr>
            <p:ph idx="1"/>
          </p:nvPr>
        </p:nvSpPr>
        <p:spPr>
          <a:xfrm>
            <a:off x="293127" y="1401713"/>
            <a:ext cx="6328896" cy="3894188"/>
          </a:xfrm>
        </p:spPr>
        <p:txBody>
          <a:bodyPr>
            <a:noAutofit/>
          </a:bodyPr>
          <a:lstStyle/>
          <a:p>
            <a:pPr algn="just"/>
            <a:r>
              <a:rPr lang="en-US" sz="3600" b="1" i="1" dirty="0"/>
              <a:t>Wire stripper</a:t>
            </a:r>
          </a:p>
          <a:p>
            <a:pPr marL="0" lvl="1" indent="0" algn="just">
              <a:buNone/>
            </a:pPr>
            <a:r>
              <a:rPr lang="en-US" sz="3600" dirty="0"/>
              <a:t>	- A tool designed to remove the protective covering off of a cable to expose the inner wires. Because different wires come in different shapes, there are dozens of different wire strippers available.</a:t>
            </a:r>
            <a:endParaRPr lang="en-PH" sz="3600" dirty="0"/>
          </a:p>
        </p:txBody>
      </p:sp>
      <p:pic>
        <p:nvPicPr>
          <p:cNvPr id="2050" name="Picture 2" descr="Tools : Wire Strippers Philippines | Circuitrocks">
            <a:extLst>
              <a:ext uri="{FF2B5EF4-FFF2-40B4-BE49-F238E27FC236}">
                <a16:creationId xmlns:a16="http://schemas.microsoft.com/office/drawing/2014/main" id="{B22E552B-1418-4E55-95E2-86E7FB1F1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228" y="1742152"/>
            <a:ext cx="5481772" cy="41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9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C1EEA3-F099-4AD8-91E7-2A256CC248BB}"/>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Network Tools</a:t>
            </a:r>
            <a:endParaRPr lang="en-PH" sz="5400" b="1" dirty="0">
              <a:ln>
                <a:solidFill>
                  <a:sysClr val="windowText" lastClr="000000"/>
                </a:solidFill>
              </a:ln>
            </a:endParaRPr>
          </a:p>
        </p:txBody>
      </p:sp>
      <p:sp>
        <p:nvSpPr>
          <p:cNvPr id="5" name="Content Placeholder 2">
            <a:extLst>
              <a:ext uri="{FF2B5EF4-FFF2-40B4-BE49-F238E27FC236}">
                <a16:creationId xmlns:a16="http://schemas.microsoft.com/office/drawing/2014/main" id="{DF50F2C8-3C8F-4DB6-94A0-7B621FE05687}"/>
              </a:ext>
            </a:extLst>
          </p:cNvPr>
          <p:cNvSpPr>
            <a:spLocks noGrp="1"/>
          </p:cNvSpPr>
          <p:nvPr>
            <p:ph idx="1"/>
          </p:nvPr>
        </p:nvSpPr>
        <p:spPr>
          <a:xfrm>
            <a:off x="293126" y="1401713"/>
            <a:ext cx="6507723" cy="3894188"/>
          </a:xfrm>
        </p:spPr>
        <p:txBody>
          <a:bodyPr>
            <a:noAutofit/>
          </a:bodyPr>
          <a:lstStyle/>
          <a:p>
            <a:pPr algn="just"/>
            <a:r>
              <a:rPr lang="en-US" sz="3600" b="1" i="1" dirty="0"/>
              <a:t>Electric Hand Drill with Drill bit</a:t>
            </a:r>
          </a:p>
          <a:p>
            <a:pPr marL="0" indent="0" algn="just">
              <a:buNone/>
            </a:pPr>
            <a:r>
              <a:rPr lang="en-US" sz="3600" dirty="0"/>
              <a:t> 	- Is a tool fitted with a cutting tool attachment or driving tool attachment, usually a drill bit or driver bit, used for boring holes in various materials or fastening various materials together with the use of fasteners. </a:t>
            </a:r>
            <a:endParaRPr lang="en-PH" sz="3600" dirty="0"/>
          </a:p>
        </p:txBody>
      </p:sp>
      <p:pic>
        <p:nvPicPr>
          <p:cNvPr id="3074" name="Picture 2" descr="What are the Different Types of Hand Drills? (with pictures)">
            <a:extLst>
              <a:ext uri="{FF2B5EF4-FFF2-40B4-BE49-F238E27FC236}">
                <a16:creationId xmlns:a16="http://schemas.microsoft.com/office/drawing/2014/main" id="{5153179E-5C6D-4317-A5CE-81FA56073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237" y="1420763"/>
            <a:ext cx="5057082" cy="511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077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C757-4D27-400E-B499-D84FBC0B558D}"/>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7" name="TextBox 6">
            <a:extLst>
              <a:ext uri="{FF2B5EF4-FFF2-40B4-BE49-F238E27FC236}">
                <a16:creationId xmlns:a16="http://schemas.microsoft.com/office/drawing/2014/main" id="{41040393-6E16-4B63-92CD-81B9AB9665EE}"/>
              </a:ext>
            </a:extLst>
          </p:cNvPr>
          <p:cNvSpPr txBox="1"/>
          <p:nvPr/>
        </p:nvSpPr>
        <p:spPr>
          <a:xfrm>
            <a:off x="190500" y="1337013"/>
            <a:ext cx="6667500" cy="5632311"/>
          </a:xfrm>
          <a:prstGeom prst="rect">
            <a:avLst/>
          </a:prstGeom>
          <a:noFill/>
        </p:spPr>
        <p:txBody>
          <a:bodyPr wrap="square">
            <a:spAutoFit/>
          </a:bodyPr>
          <a:lstStyle/>
          <a:p>
            <a:pPr marL="571500" indent="-571500">
              <a:buFont typeface="Arial" panose="020B0604020202020204" pitchFamily="34" charset="0"/>
              <a:buChar char="•"/>
            </a:pPr>
            <a:r>
              <a:rPr lang="en-US" sz="3600" b="1" i="1" dirty="0"/>
              <a:t>Patch panel </a:t>
            </a:r>
          </a:p>
          <a:p>
            <a:pPr algn="just"/>
            <a:r>
              <a:rPr lang="en-US" sz="3600" dirty="0"/>
              <a:t>	- A patch panel, patch bay, patch field or jack field is a device or unit featuring a number of jacks, usually of the same or similar type, for the use of connecting and routing circuits for monitoring, interconnecting, and testing circuits in a convenient, flexible manner. </a:t>
            </a:r>
            <a:endParaRPr lang="en-PH" sz="3600" dirty="0"/>
          </a:p>
        </p:txBody>
      </p:sp>
      <p:pic>
        <p:nvPicPr>
          <p:cNvPr id="9" name="Picture 8">
            <a:extLst>
              <a:ext uri="{FF2B5EF4-FFF2-40B4-BE49-F238E27FC236}">
                <a16:creationId xmlns:a16="http://schemas.microsoft.com/office/drawing/2014/main" id="{BF469471-F301-49A7-B751-65C40EDDF97A}"/>
              </a:ext>
            </a:extLst>
          </p:cNvPr>
          <p:cNvPicPr>
            <a:picLocks noChangeAspect="1"/>
          </p:cNvPicPr>
          <p:nvPr/>
        </p:nvPicPr>
        <p:blipFill>
          <a:blip r:embed="rId3"/>
          <a:stretch>
            <a:fillRect/>
          </a:stretch>
        </p:blipFill>
        <p:spPr>
          <a:xfrm rot="19024743">
            <a:off x="6743700" y="3406987"/>
            <a:ext cx="5515932" cy="1012881"/>
          </a:xfrm>
          <a:prstGeom prst="rect">
            <a:avLst/>
          </a:prstGeom>
        </p:spPr>
      </p:pic>
    </p:spTree>
    <p:extLst>
      <p:ext uri="{BB962C8B-B14F-4D97-AF65-F5344CB8AC3E}">
        <p14:creationId xmlns:p14="http://schemas.microsoft.com/office/powerpoint/2010/main" val="3009109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3F39-27E2-4E4A-9971-A37B7ACD1FA9}"/>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B446786A-CD13-4E2E-B731-A3FFC7399466}"/>
              </a:ext>
            </a:extLst>
          </p:cNvPr>
          <p:cNvSpPr>
            <a:spLocks noGrp="1"/>
          </p:cNvSpPr>
          <p:nvPr>
            <p:ph idx="1"/>
          </p:nvPr>
        </p:nvSpPr>
        <p:spPr>
          <a:xfrm>
            <a:off x="192345" y="1573162"/>
            <a:ext cx="5560755" cy="4758813"/>
          </a:xfrm>
        </p:spPr>
        <p:txBody>
          <a:bodyPr>
            <a:normAutofit/>
          </a:bodyPr>
          <a:lstStyle/>
          <a:p>
            <a:pPr algn="just"/>
            <a:r>
              <a:rPr lang="en-US" sz="3600" b="1" i="1" dirty="0"/>
              <a:t>Network Hub</a:t>
            </a:r>
          </a:p>
          <a:p>
            <a:pPr marL="0" indent="0" algn="just">
              <a:buNone/>
            </a:pPr>
            <a:r>
              <a:rPr lang="en-US" sz="3600" dirty="0"/>
              <a:t>	- When referring to a network, a hub is the most basic networking device that connects multiple computers or other network devices together. </a:t>
            </a:r>
            <a:endParaRPr lang="en-PH" sz="3600" dirty="0"/>
          </a:p>
        </p:txBody>
      </p:sp>
      <p:pic>
        <p:nvPicPr>
          <p:cNvPr id="5122" name="Picture 2" descr="Why We Don't Use Hubs Anymore – The Cybersecurity Man">
            <a:extLst>
              <a:ext uri="{FF2B5EF4-FFF2-40B4-BE49-F238E27FC236}">
                <a16:creationId xmlns:a16="http://schemas.microsoft.com/office/drawing/2014/main" id="{98111617-0169-40A8-9F72-E9ABDEA50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157" y="2328555"/>
            <a:ext cx="555307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37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3343-83BE-4D10-9157-1EBEEC8AFD1B}"/>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C94187C2-32F8-4565-9201-877F8DDB0666}"/>
              </a:ext>
            </a:extLst>
          </p:cNvPr>
          <p:cNvSpPr>
            <a:spLocks noGrp="1"/>
          </p:cNvSpPr>
          <p:nvPr>
            <p:ph idx="1"/>
          </p:nvPr>
        </p:nvSpPr>
        <p:spPr>
          <a:xfrm>
            <a:off x="285750" y="1573162"/>
            <a:ext cx="6819899" cy="4758813"/>
          </a:xfrm>
        </p:spPr>
        <p:txBody>
          <a:bodyPr>
            <a:noAutofit/>
          </a:bodyPr>
          <a:lstStyle/>
          <a:p>
            <a:pPr algn="just"/>
            <a:r>
              <a:rPr lang="en-US" sz="3600" b="1" i="1" dirty="0"/>
              <a:t>Network Switch</a:t>
            </a:r>
          </a:p>
          <a:p>
            <a:pPr marL="0" indent="0" algn="just">
              <a:buNone/>
            </a:pPr>
            <a:r>
              <a:rPr lang="en-US" sz="3600" dirty="0"/>
              <a:t>	- A network switch (also called switching hub, bridging hub, officially MAC Bridge) is a computer networking device that connects devices together on a computer network, by using packet switching to receive, process and forward data to the destination device. </a:t>
            </a:r>
          </a:p>
        </p:txBody>
      </p:sp>
      <p:pic>
        <p:nvPicPr>
          <p:cNvPr id="5" name="Picture 4">
            <a:extLst>
              <a:ext uri="{FF2B5EF4-FFF2-40B4-BE49-F238E27FC236}">
                <a16:creationId xmlns:a16="http://schemas.microsoft.com/office/drawing/2014/main" id="{9C095599-88E1-4247-8064-393BE07B22F1}"/>
              </a:ext>
            </a:extLst>
          </p:cNvPr>
          <p:cNvPicPr>
            <a:picLocks noChangeAspect="1"/>
          </p:cNvPicPr>
          <p:nvPr/>
        </p:nvPicPr>
        <p:blipFill>
          <a:blip r:embed="rId3"/>
          <a:stretch>
            <a:fillRect/>
          </a:stretch>
        </p:blipFill>
        <p:spPr>
          <a:xfrm>
            <a:off x="7433570" y="3015725"/>
            <a:ext cx="4472680" cy="1481540"/>
          </a:xfrm>
          <a:prstGeom prst="rect">
            <a:avLst/>
          </a:prstGeom>
        </p:spPr>
      </p:pic>
    </p:spTree>
    <p:extLst>
      <p:ext uri="{BB962C8B-B14F-4D97-AF65-F5344CB8AC3E}">
        <p14:creationId xmlns:p14="http://schemas.microsoft.com/office/powerpoint/2010/main" val="2731069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B072-6BA8-4C1A-AD2C-42E8CFE07232}"/>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5945EE28-41E0-4BA2-8DE8-9E2738684E56}"/>
              </a:ext>
            </a:extLst>
          </p:cNvPr>
          <p:cNvSpPr>
            <a:spLocks noGrp="1"/>
          </p:cNvSpPr>
          <p:nvPr>
            <p:ph idx="1"/>
          </p:nvPr>
        </p:nvSpPr>
        <p:spPr>
          <a:xfrm>
            <a:off x="401895" y="1573162"/>
            <a:ext cx="5598855" cy="4758813"/>
          </a:xfrm>
        </p:spPr>
        <p:txBody>
          <a:bodyPr>
            <a:normAutofit/>
          </a:bodyPr>
          <a:lstStyle/>
          <a:p>
            <a:pPr algn="just"/>
            <a:r>
              <a:rPr lang="en-US" sz="3600" b="1" i="1" dirty="0"/>
              <a:t>Managed Switch</a:t>
            </a:r>
          </a:p>
          <a:p>
            <a:pPr marL="0" indent="0" algn="just">
              <a:buNone/>
            </a:pPr>
            <a:r>
              <a:rPr lang="en-US" sz="3600" dirty="0"/>
              <a:t>	- Give you more control over your LAN traffic and offer advanced features to control that traffic. </a:t>
            </a:r>
            <a:endParaRPr lang="en-PH" sz="3600" dirty="0"/>
          </a:p>
        </p:txBody>
      </p:sp>
      <p:pic>
        <p:nvPicPr>
          <p:cNvPr id="7170" name="Picture 2" descr="Cisco SG92-24- Gigabit 24-port Compact Un-manage Switch | VillMan Computers">
            <a:extLst>
              <a:ext uri="{FF2B5EF4-FFF2-40B4-BE49-F238E27FC236}">
                <a16:creationId xmlns:a16="http://schemas.microsoft.com/office/drawing/2014/main" id="{B54B3D66-2BBF-4DCA-ABBA-5C6960917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1314601"/>
            <a:ext cx="5410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01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FBFE-17F1-4428-AB1E-E683E4C0EE01}"/>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8A6F5BB3-9A43-4B5A-86E0-4BE7A39CD805}"/>
              </a:ext>
            </a:extLst>
          </p:cNvPr>
          <p:cNvSpPr>
            <a:spLocks noGrp="1"/>
          </p:cNvSpPr>
          <p:nvPr>
            <p:ph idx="1"/>
          </p:nvPr>
        </p:nvSpPr>
        <p:spPr>
          <a:xfrm>
            <a:off x="192345" y="1477912"/>
            <a:ext cx="7046655" cy="4758813"/>
          </a:xfrm>
        </p:spPr>
        <p:txBody>
          <a:bodyPr>
            <a:noAutofit/>
          </a:bodyPr>
          <a:lstStyle/>
          <a:p>
            <a:r>
              <a:rPr lang="en-PH" sz="3600" b="1" i="1" dirty="0"/>
              <a:t>Network Controller/Network Interface Card </a:t>
            </a:r>
          </a:p>
          <a:p>
            <a:pPr marL="0" indent="0" algn="just">
              <a:buNone/>
            </a:pPr>
            <a:r>
              <a:rPr lang="en-PH" sz="3600" dirty="0"/>
              <a:t>- A network interface controller (NIC, also known as a network interface card, network adapter, LAN adapter or physical network interface and by similar terms) is a computer hardware component that connects a computer to a computer network.</a:t>
            </a:r>
          </a:p>
        </p:txBody>
      </p:sp>
      <p:pic>
        <p:nvPicPr>
          <p:cNvPr id="8194" name="Picture 2" descr="Network Interface Controller (NIC) - ManagementMania.com">
            <a:extLst>
              <a:ext uri="{FF2B5EF4-FFF2-40B4-BE49-F238E27FC236}">
                <a16:creationId xmlns:a16="http://schemas.microsoft.com/office/drawing/2014/main" id="{3149070C-41B9-4718-87D5-D2A053F7D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095346"/>
            <a:ext cx="4825821" cy="266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1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223D-CB1D-414B-B3B6-32A0296BD3BF}"/>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1F9FAC93-3906-4762-B6F1-59753007428D}"/>
              </a:ext>
            </a:extLst>
          </p:cNvPr>
          <p:cNvSpPr>
            <a:spLocks noGrp="1"/>
          </p:cNvSpPr>
          <p:nvPr>
            <p:ph idx="1"/>
          </p:nvPr>
        </p:nvSpPr>
        <p:spPr>
          <a:xfrm>
            <a:off x="287595" y="1516012"/>
            <a:ext cx="6379905" cy="4758813"/>
          </a:xfrm>
        </p:spPr>
        <p:txBody>
          <a:bodyPr>
            <a:normAutofit/>
          </a:bodyPr>
          <a:lstStyle/>
          <a:p>
            <a:pPr algn="just"/>
            <a:r>
              <a:rPr lang="en-US" sz="3600" b="1" i="1" dirty="0"/>
              <a:t>Wireless Router </a:t>
            </a:r>
          </a:p>
          <a:p>
            <a:pPr marL="0" indent="0" algn="just">
              <a:buNone/>
            </a:pPr>
            <a:r>
              <a:rPr lang="en-US" sz="3600" dirty="0"/>
              <a:t>	- A wireless router is a device that performs the functions of a router and also includes the functions of a wireless access point. It is used to provide access to the Internet or a private computer network.</a:t>
            </a:r>
            <a:endParaRPr lang="en-PH" sz="3600" dirty="0"/>
          </a:p>
        </p:txBody>
      </p:sp>
      <p:pic>
        <p:nvPicPr>
          <p:cNvPr id="9218" name="Picture 2" descr="Wireless Router TP-LINK 300MBps-W8961ND">
            <a:extLst>
              <a:ext uri="{FF2B5EF4-FFF2-40B4-BE49-F238E27FC236}">
                <a16:creationId xmlns:a16="http://schemas.microsoft.com/office/drawing/2014/main" id="{E90B3B7B-73F4-4548-B23D-5DDA6313E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6" y="2038043"/>
            <a:ext cx="5572124"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63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E56D-625C-4D97-A297-1CD528CADA58}"/>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A2468387-4D51-4BA6-BC5D-83870D6FA579}"/>
              </a:ext>
            </a:extLst>
          </p:cNvPr>
          <p:cNvSpPr>
            <a:spLocks noGrp="1"/>
          </p:cNvSpPr>
          <p:nvPr>
            <p:ph idx="1"/>
          </p:nvPr>
        </p:nvSpPr>
        <p:spPr>
          <a:xfrm>
            <a:off x="344745" y="1706512"/>
            <a:ext cx="6379905" cy="4758813"/>
          </a:xfrm>
        </p:spPr>
        <p:txBody>
          <a:bodyPr>
            <a:normAutofit/>
          </a:bodyPr>
          <a:lstStyle/>
          <a:p>
            <a:pPr algn="just"/>
            <a:r>
              <a:rPr lang="en-US" sz="3600" b="1" i="1" dirty="0"/>
              <a:t>Wireless Access Point </a:t>
            </a:r>
          </a:p>
          <a:p>
            <a:pPr marL="0" indent="0" algn="just">
              <a:buNone/>
            </a:pPr>
            <a:r>
              <a:rPr lang="en-US" sz="3600" dirty="0"/>
              <a:t>	- In computer networking, a wireless access point(AP) is a device that allows wireless devices to connect to a wired network using Wi-Fi, or related standards.</a:t>
            </a:r>
            <a:endParaRPr lang="en-PH" sz="3600" dirty="0"/>
          </a:p>
        </p:txBody>
      </p:sp>
      <p:pic>
        <p:nvPicPr>
          <p:cNvPr id="10242" name="Picture 2" descr="D-Link DAP-2310/EAU-WP Wireless N Access Point - Pavan Computers-Garden  City kampala uganda">
            <a:extLst>
              <a:ext uri="{FF2B5EF4-FFF2-40B4-BE49-F238E27FC236}">
                <a16:creationId xmlns:a16="http://schemas.microsoft.com/office/drawing/2014/main" id="{A85BF102-4D48-4908-A885-A059080D9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598" y="2030362"/>
            <a:ext cx="6124402" cy="344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17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E225-DED4-44C3-BECE-D6ECE8624924}"/>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F3B491E1-0F1D-4BA1-82D7-F2D6509137FD}"/>
              </a:ext>
            </a:extLst>
          </p:cNvPr>
          <p:cNvSpPr>
            <a:spLocks noGrp="1"/>
          </p:cNvSpPr>
          <p:nvPr>
            <p:ph idx="1"/>
          </p:nvPr>
        </p:nvSpPr>
        <p:spPr>
          <a:xfrm>
            <a:off x="420945" y="1573162"/>
            <a:ext cx="5427405" cy="4758813"/>
          </a:xfrm>
        </p:spPr>
        <p:txBody>
          <a:bodyPr>
            <a:normAutofit/>
          </a:bodyPr>
          <a:lstStyle/>
          <a:p>
            <a:pPr algn="just"/>
            <a:r>
              <a:rPr lang="en-US" sz="3600" b="1" i="1" dirty="0"/>
              <a:t>Printer</a:t>
            </a:r>
          </a:p>
          <a:p>
            <a:pPr marL="0" indent="0" algn="just">
              <a:buNone/>
            </a:pPr>
            <a:r>
              <a:rPr lang="en-US" sz="3600" dirty="0"/>
              <a:t>	- In computing, a printer is a peripheral which makes a persistent human readable representation of graphics or text on paper or similar physical media.</a:t>
            </a:r>
            <a:endParaRPr lang="en-PH" sz="3600" dirty="0"/>
          </a:p>
        </p:txBody>
      </p:sp>
      <p:pic>
        <p:nvPicPr>
          <p:cNvPr id="11266" name="Picture 2" descr="Best cheap home printer 2020 - Pocket-lint">
            <a:extLst>
              <a:ext uri="{FF2B5EF4-FFF2-40B4-BE49-F238E27FC236}">
                <a16:creationId xmlns:a16="http://schemas.microsoft.com/office/drawing/2014/main" id="{36BF1064-DC10-42FE-A6E8-68A468CC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42" y="1573163"/>
            <a:ext cx="6327057" cy="421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7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AC49-268D-4B4B-8F5B-E3979C6781FD}"/>
              </a:ext>
            </a:extLst>
          </p:cNvPr>
          <p:cNvSpPr>
            <a:spLocks noGrp="1"/>
          </p:cNvSpPr>
          <p:nvPr>
            <p:ph type="title"/>
          </p:nvPr>
        </p:nvSpPr>
        <p:spPr/>
        <p:txBody>
          <a:bodyPr vert="horz" lIns="91440" tIns="45720" rIns="91440" bIns="45720" rtlCol="0" anchor="ctr">
            <a:normAutofit/>
          </a:bodyPr>
          <a:lstStyle/>
          <a:p>
            <a:r>
              <a:rPr lang="en-US" sz="5400" b="1" dirty="0">
                <a:ln>
                  <a:solidFill>
                    <a:schemeClr val="tx1">
                      <a:lumMod val="85000"/>
                      <a:lumOff val="15000"/>
                    </a:schemeClr>
                  </a:solidFill>
                </a:ln>
              </a:rPr>
              <a:t>Client Computer</a:t>
            </a:r>
            <a:endParaRPr lang="en-PH" sz="5400" b="1" dirty="0">
              <a:ln>
                <a:solidFill>
                  <a:schemeClr val="tx1">
                    <a:lumMod val="85000"/>
                    <a:lumOff val="15000"/>
                  </a:schemeClr>
                </a:solidFill>
              </a:ln>
            </a:endParaRPr>
          </a:p>
        </p:txBody>
      </p:sp>
      <p:pic>
        <p:nvPicPr>
          <p:cNvPr id="2050" name="Picture 2" descr="How to Launch NewGenLib Desktop at Server and Client PC ? | NewGenLib">
            <a:extLst>
              <a:ext uri="{FF2B5EF4-FFF2-40B4-BE49-F238E27FC236}">
                <a16:creationId xmlns:a16="http://schemas.microsoft.com/office/drawing/2014/main" id="{D4232D23-A975-4216-A0EF-E82B80D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1851382"/>
            <a:ext cx="5227307" cy="3681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E6C232-2EAB-4239-A2D8-BA595F5B6E99}"/>
              </a:ext>
            </a:extLst>
          </p:cNvPr>
          <p:cNvSpPr txBox="1"/>
          <p:nvPr/>
        </p:nvSpPr>
        <p:spPr>
          <a:xfrm>
            <a:off x="5585690" y="2137711"/>
            <a:ext cx="6199911" cy="3108543"/>
          </a:xfrm>
          <a:prstGeom prst="rect">
            <a:avLst/>
          </a:prstGeom>
          <a:noFill/>
        </p:spPr>
        <p:txBody>
          <a:bodyPr wrap="square">
            <a:spAutoFit/>
          </a:bodyPr>
          <a:lstStyle/>
          <a:p>
            <a:r>
              <a:rPr lang="en-US" sz="2800" dirty="0"/>
              <a:t>Computer that uses the services that a server provides the client is less powerful than server </a:t>
            </a:r>
            <a:r>
              <a:rPr lang="en-US" sz="2800" b="0" i="0" dirty="0">
                <a:solidFill>
                  <a:srgbClr val="1A1A1A"/>
                </a:solidFill>
                <a:effectLst/>
                <a:latin typeface="Georgia" panose="02040502050405020303" pitchFamily="18" charset="0"/>
              </a:rPr>
              <a:t>computer or terminal (called a </a:t>
            </a:r>
            <a:r>
              <a:rPr lang="en-US" sz="2800" b="1" i="0" dirty="0">
                <a:solidFill>
                  <a:srgbClr val="FF0000"/>
                </a:solidFill>
                <a:effectLst/>
                <a:latin typeface="Georgia" panose="02040502050405020303" pitchFamily="18" charset="0"/>
              </a:rPr>
              <a:t>CLIENT</a:t>
            </a:r>
            <a:r>
              <a:rPr lang="en-US" sz="2800" b="0" i="0" dirty="0">
                <a:solidFill>
                  <a:srgbClr val="1A1A1A"/>
                </a:solidFill>
                <a:effectLst/>
                <a:latin typeface="Georgia" panose="02040502050405020303" pitchFamily="18" charset="0"/>
              </a:rPr>
              <a:t>) can search simultaneously a number of databases maintained on heterogeneous computers (called servers</a:t>
            </a:r>
            <a:endParaRPr lang="en-PH" sz="2800" dirty="0"/>
          </a:p>
        </p:txBody>
      </p:sp>
    </p:spTree>
    <p:extLst>
      <p:ext uri="{BB962C8B-B14F-4D97-AF65-F5344CB8AC3E}">
        <p14:creationId xmlns:p14="http://schemas.microsoft.com/office/powerpoint/2010/main" val="381629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4163-8475-4A9D-99B7-E76BD47188B3}"/>
              </a:ext>
            </a:extLst>
          </p:cNvPr>
          <p:cNvSpPr>
            <a:spLocks noGrp="1"/>
          </p:cNvSpPr>
          <p:nvPr>
            <p:ph type="title"/>
          </p:nvPr>
        </p:nvSpPr>
        <p:spPr/>
        <p:txBody>
          <a:bodyPr>
            <a:normAutofit/>
          </a:bodyPr>
          <a:lstStyle/>
          <a:p>
            <a:r>
              <a:rPr lang="en-US" sz="5400" b="1" dirty="0">
                <a:ln>
                  <a:solidFill>
                    <a:sysClr val="windowText" lastClr="000000"/>
                  </a:solidFill>
                </a:ln>
              </a:rPr>
              <a:t>Network Equipment</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1ACD36AF-42CE-4540-9E7F-27D15ADE720C}"/>
              </a:ext>
            </a:extLst>
          </p:cNvPr>
          <p:cNvSpPr>
            <a:spLocks noGrp="1"/>
          </p:cNvSpPr>
          <p:nvPr>
            <p:ph idx="1"/>
          </p:nvPr>
        </p:nvSpPr>
        <p:spPr>
          <a:xfrm>
            <a:off x="478095" y="1706512"/>
            <a:ext cx="6208455" cy="4758813"/>
          </a:xfrm>
        </p:spPr>
        <p:txBody>
          <a:bodyPr>
            <a:normAutofit/>
          </a:bodyPr>
          <a:lstStyle/>
          <a:p>
            <a:pPr algn="just"/>
            <a:r>
              <a:rPr lang="en-US" sz="3600" b="1" i="1" dirty="0"/>
              <a:t>Cable Tester/Network Tester </a:t>
            </a:r>
          </a:p>
          <a:p>
            <a:pPr marL="0" indent="0" algn="just">
              <a:buNone/>
            </a:pPr>
            <a:r>
              <a:rPr lang="en-US" sz="3600" dirty="0"/>
              <a:t>	- A cable tester is a device that is used to test the strength and connectivity of a particular type of cable or other wired assemblies.</a:t>
            </a:r>
            <a:endParaRPr lang="en-PH" sz="3600" dirty="0"/>
          </a:p>
        </p:txBody>
      </p:sp>
      <p:pic>
        <p:nvPicPr>
          <p:cNvPr id="12290" name="Picture 2" descr="Network Cable Tester Lan RJ45 RJ11 PC Network Hand Tools | Lazada PH">
            <a:extLst>
              <a:ext uri="{FF2B5EF4-FFF2-40B4-BE49-F238E27FC236}">
                <a16:creationId xmlns:a16="http://schemas.microsoft.com/office/drawing/2014/main" id="{F71A3D76-6FA7-4297-8F2E-D77D4B8A9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49" y="1463164"/>
            <a:ext cx="46101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2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6CE9-3754-4934-8669-1C78727079A9}"/>
              </a:ext>
            </a:extLst>
          </p:cNvPr>
          <p:cNvSpPr>
            <a:spLocks noGrp="1"/>
          </p:cNvSpPr>
          <p:nvPr>
            <p:ph type="title"/>
          </p:nvPr>
        </p:nvSpPr>
        <p:spPr/>
        <p:txBody>
          <a:bodyPr>
            <a:normAutofit/>
          </a:bodyPr>
          <a:lstStyle/>
          <a:p>
            <a:r>
              <a:rPr lang="en-US" sz="5400" b="1" dirty="0">
                <a:ln>
                  <a:solidFill>
                    <a:sysClr val="windowText" lastClr="000000"/>
                  </a:solidFill>
                </a:ln>
              </a:rPr>
              <a:t>Network Materials</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C8899739-9BC1-4C71-97C3-6CEF2CBF4D38}"/>
              </a:ext>
            </a:extLst>
          </p:cNvPr>
          <p:cNvSpPr>
            <a:spLocks noGrp="1"/>
          </p:cNvSpPr>
          <p:nvPr>
            <p:ph idx="1"/>
          </p:nvPr>
        </p:nvSpPr>
        <p:spPr>
          <a:xfrm>
            <a:off x="401895" y="1516012"/>
            <a:ext cx="5694105" cy="4758813"/>
          </a:xfrm>
        </p:spPr>
        <p:txBody>
          <a:bodyPr>
            <a:normAutofit/>
          </a:bodyPr>
          <a:lstStyle/>
          <a:p>
            <a:pPr algn="just"/>
            <a:r>
              <a:rPr lang="en-US" sz="3600" b="1" i="1" dirty="0"/>
              <a:t>RJ 45 </a:t>
            </a:r>
          </a:p>
          <a:p>
            <a:pPr marL="0" indent="0" algn="just">
              <a:buNone/>
            </a:pPr>
            <a:r>
              <a:rPr lang="en-US" sz="3600" dirty="0"/>
              <a:t>	- Short for Registered Jack-45, an eight-wire connector used commonly to connect computers onto local-area networks (LAN), especially Ethernets.</a:t>
            </a:r>
            <a:endParaRPr lang="en-PH" sz="3600" dirty="0"/>
          </a:p>
        </p:txBody>
      </p:sp>
      <p:pic>
        <p:nvPicPr>
          <p:cNvPr id="13314" name="Picture 2" descr="Ad-link rj45 Connector Cat6 High Quality (100pcs) | Shopee Philippines">
            <a:extLst>
              <a:ext uri="{FF2B5EF4-FFF2-40B4-BE49-F238E27FC236}">
                <a16:creationId xmlns:a16="http://schemas.microsoft.com/office/drawing/2014/main" id="{B62C23FF-33A2-454E-B6BB-E31BA4D9B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262" y="1771339"/>
            <a:ext cx="4153211" cy="415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227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3C192-3721-4EC1-B804-E49B27F5DADD}"/>
              </a:ext>
            </a:extLst>
          </p:cNvPr>
          <p:cNvSpPr>
            <a:spLocks noGrp="1"/>
          </p:cNvSpPr>
          <p:nvPr>
            <p:ph idx="1"/>
          </p:nvPr>
        </p:nvSpPr>
        <p:spPr>
          <a:xfrm>
            <a:off x="668595" y="1573162"/>
            <a:ext cx="5427405" cy="4758813"/>
          </a:xfrm>
        </p:spPr>
        <p:txBody>
          <a:bodyPr>
            <a:normAutofit/>
          </a:bodyPr>
          <a:lstStyle/>
          <a:p>
            <a:pPr algn="just"/>
            <a:r>
              <a:rPr lang="en-US" sz="3600" b="1" i="1" dirty="0"/>
              <a:t>Modular Box</a:t>
            </a:r>
          </a:p>
          <a:p>
            <a:pPr marL="0" indent="0" algn="just">
              <a:buNone/>
            </a:pPr>
            <a:r>
              <a:rPr lang="en-US" sz="3600" dirty="0"/>
              <a:t>	- Use to in a large building, usually place on the wall to connect telephone lines or network cable easily.</a:t>
            </a:r>
            <a:endParaRPr lang="en-PH" sz="3600" dirty="0"/>
          </a:p>
        </p:txBody>
      </p:sp>
      <p:sp>
        <p:nvSpPr>
          <p:cNvPr id="4" name="Title 1">
            <a:extLst>
              <a:ext uri="{FF2B5EF4-FFF2-40B4-BE49-F238E27FC236}">
                <a16:creationId xmlns:a16="http://schemas.microsoft.com/office/drawing/2014/main" id="{98DD8F9B-D0E7-4E73-921C-B9D0FB9F6E05}"/>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Network Materials</a:t>
            </a:r>
            <a:endParaRPr lang="en-PH" sz="5400" b="1" dirty="0">
              <a:ln>
                <a:solidFill>
                  <a:sysClr val="windowText" lastClr="000000"/>
                </a:solidFill>
              </a:ln>
            </a:endParaRPr>
          </a:p>
        </p:txBody>
      </p:sp>
      <p:pic>
        <p:nvPicPr>
          <p:cNvPr id="14338" name="Picture 2" descr="Single Port Surface Mount Jack Telephone Phone Line RJ11 6P4C Modular Box |  Shopee Philippines">
            <a:extLst>
              <a:ext uri="{FF2B5EF4-FFF2-40B4-BE49-F238E27FC236}">
                <a16:creationId xmlns:a16="http://schemas.microsoft.com/office/drawing/2014/main" id="{7E0EA00F-73F7-4CD2-97E1-8CFE24351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371600"/>
            <a:ext cx="54483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81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16D50-26A0-47C9-9825-1A580C7EE1B5}"/>
              </a:ext>
            </a:extLst>
          </p:cNvPr>
          <p:cNvSpPr>
            <a:spLocks noGrp="1"/>
          </p:cNvSpPr>
          <p:nvPr>
            <p:ph idx="1"/>
          </p:nvPr>
        </p:nvSpPr>
        <p:spPr>
          <a:xfrm>
            <a:off x="401895" y="1496962"/>
            <a:ext cx="6379905" cy="4758813"/>
          </a:xfrm>
        </p:spPr>
        <p:txBody>
          <a:bodyPr>
            <a:noAutofit/>
          </a:bodyPr>
          <a:lstStyle/>
          <a:p>
            <a:pPr algn="just"/>
            <a:r>
              <a:rPr lang="en-US" sz="3600" b="1" i="1" dirty="0"/>
              <a:t>Raceway</a:t>
            </a:r>
          </a:p>
          <a:p>
            <a:pPr marL="0" indent="0" algn="just">
              <a:buNone/>
            </a:pPr>
            <a:r>
              <a:rPr lang="en-US" sz="3600" dirty="0"/>
              <a:t>	- A raceway (sometimes referred to as a raceway system) is an enclosed conduit that forms a physical pathway for electrical wiring. Raceways protect wires and cables from heat, humidity, corrosion, water intrusion and general physical threats.</a:t>
            </a:r>
            <a:endParaRPr lang="en-PH" sz="3600" dirty="0"/>
          </a:p>
        </p:txBody>
      </p:sp>
      <p:sp>
        <p:nvSpPr>
          <p:cNvPr id="4" name="Title 1">
            <a:extLst>
              <a:ext uri="{FF2B5EF4-FFF2-40B4-BE49-F238E27FC236}">
                <a16:creationId xmlns:a16="http://schemas.microsoft.com/office/drawing/2014/main" id="{DFA79649-46EC-456C-84B2-66C13C6939FD}"/>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Network Materials</a:t>
            </a:r>
            <a:endParaRPr lang="en-PH" sz="5400" b="1" dirty="0">
              <a:ln>
                <a:solidFill>
                  <a:sysClr val="windowText" lastClr="000000"/>
                </a:solidFill>
              </a:ln>
            </a:endParaRPr>
          </a:p>
        </p:txBody>
      </p:sp>
      <p:pic>
        <p:nvPicPr>
          <p:cNvPr id="15362" name="Picture 2" descr="Netrix LLC - StarTech.com - StarTech.com Cable Management Raceway  w/Parallel Slots 78in">
            <a:extLst>
              <a:ext uri="{FF2B5EF4-FFF2-40B4-BE49-F238E27FC236}">
                <a16:creationId xmlns:a16="http://schemas.microsoft.com/office/drawing/2014/main" id="{0FC6354E-BBD7-4A80-91F9-6C52C690E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496962"/>
            <a:ext cx="54102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78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52617-1844-416C-BD62-5596F4231D4A}"/>
              </a:ext>
            </a:extLst>
          </p:cNvPr>
          <p:cNvSpPr>
            <a:spLocks noGrp="1"/>
          </p:cNvSpPr>
          <p:nvPr>
            <p:ph idx="1"/>
          </p:nvPr>
        </p:nvSpPr>
        <p:spPr>
          <a:xfrm>
            <a:off x="363795" y="1611262"/>
            <a:ext cx="6360855" cy="4758813"/>
          </a:xfrm>
        </p:spPr>
        <p:txBody>
          <a:bodyPr>
            <a:normAutofit/>
          </a:bodyPr>
          <a:lstStyle/>
          <a:p>
            <a:pPr algn="just"/>
            <a:r>
              <a:rPr lang="en-US" sz="3600" b="1" i="1" dirty="0"/>
              <a:t>UTP Cable</a:t>
            </a:r>
          </a:p>
          <a:p>
            <a:pPr marL="0" indent="0" algn="just">
              <a:buNone/>
            </a:pPr>
            <a:r>
              <a:rPr lang="en-US" sz="3600" dirty="0"/>
              <a:t>	- Unshielded Twisted Pair cable is most certainly by far the most popular cable around the world. UTP cable is used not only for networking but also for the traditional telephone. </a:t>
            </a:r>
            <a:endParaRPr lang="en-PH" sz="3600" dirty="0"/>
          </a:p>
        </p:txBody>
      </p:sp>
      <p:sp>
        <p:nvSpPr>
          <p:cNvPr id="4" name="Title 1">
            <a:extLst>
              <a:ext uri="{FF2B5EF4-FFF2-40B4-BE49-F238E27FC236}">
                <a16:creationId xmlns:a16="http://schemas.microsoft.com/office/drawing/2014/main" id="{09AA043A-03C6-4131-B79A-B20BA740A5EA}"/>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Network Materials</a:t>
            </a:r>
            <a:endParaRPr lang="en-PH" sz="5400" b="1" dirty="0">
              <a:ln>
                <a:solidFill>
                  <a:sysClr val="windowText" lastClr="000000"/>
                </a:solidFill>
              </a:ln>
            </a:endParaRPr>
          </a:p>
        </p:txBody>
      </p:sp>
      <p:pic>
        <p:nvPicPr>
          <p:cNvPr id="16386" name="Picture 2" descr="Cat5E UTP Cable with Crimping tool and connectors for DSL, LAN, Modem,  Networ...: Amazon.ca: Electronics">
            <a:extLst>
              <a:ext uri="{FF2B5EF4-FFF2-40B4-BE49-F238E27FC236}">
                <a16:creationId xmlns:a16="http://schemas.microsoft.com/office/drawing/2014/main" id="{CB977B05-C756-4577-A986-867940A8C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902" y="1541487"/>
            <a:ext cx="4066321" cy="324224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White UTP cable category 6 halogen-free Bitel brand">
            <a:extLst>
              <a:ext uri="{FF2B5EF4-FFF2-40B4-BE49-F238E27FC236}">
                <a16:creationId xmlns:a16="http://schemas.microsoft.com/office/drawing/2014/main" id="{5C42B9A6-8A08-4F5A-AB9E-C992DAADA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0" y="4835712"/>
            <a:ext cx="3619500" cy="1990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88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53AD6-DF14-4136-8BA4-DB1B4392561C}"/>
              </a:ext>
            </a:extLst>
          </p:cNvPr>
          <p:cNvSpPr>
            <a:spLocks noGrp="1"/>
          </p:cNvSpPr>
          <p:nvPr>
            <p:ph idx="1"/>
          </p:nvPr>
        </p:nvSpPr>
        <p:spPr>
          <a:xfrm>
            <a:off x="135195" y="1420762"/>
            <a:ext cx="7180005" cy="4758813"/>
          </a:xfrm>
        </p:spPr>
        <p:txBody>
          <a:bodyPr>
            <a:noAutofit/>
          </a:bodyPr>
          <a:lstStyle/>
          <a:p>
            <a:pPr algn="just"/>
            <a:r>
              <a:rPr lang="en-US" sz="3600" b="1" i="1" dirty="0"/>
              <a:t>Fiber Optic Cable</a:t>
            </a:r>
          </a:p>
          <a:p>
            <a:pPr marL="0" indent="0" algn="just">
              <a:buNone/>
            </a:pPr>
            <a:r>
              <a:rPr lang="en-US" sz="3600" dirty="0"/>
              <a:t>	- An optical fiber cable is a cable containing one or more optical fibers that are used to carry light. The optical fiber elements are typically individually coated with plastic layers and contained in a protective tube suitable for the environment where the cable will be deployed.</a:t>
            </a:r>
            <a:endParaRPr lang="en-PH" sz="3600" dirty="0"/>
          </a:p>
        </p:txBody>
      </p:sp>
      <p:sp>
        <p:nvSpPr>
          <p:cNvPr id="4" name="Title 1">
            <a:extLst>
              <a:ext uri="{FF2B5EF4-FFF2-40B4-BE49-F238E27FC236}">
                <a16:creationId xmlns:a16="http://schemas.microsoft.com/office/drawing/2014/main" id="{9D753220-0D50-49E3-AF74-848604CC8342}"/>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Network Materials</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6F874F13-7E2C-4346-89E9-A0BE8C428929}"/>
              </a:ext>
            </a:extLst>
          </p:cNvPr>
          <p:cNvPicPr>
            <a:picLocks noChangeAspect="1"/>
          </p:cNvPicPr>
          <p:nvPr/>
        </p:nvPicPr>
        <p:blipFill>
          <a:blip r:embed="rId2"/>
          <a:stretch>
            <a:fillRect/>
          </a:stretch>
        </p:blipFill>
        <p:spPr>
          <a:xfrm>
            <a:off x="7315200" y="3124200"/>
            <a:ext cx="4861999" cy="3733800"/>
          </a:xfrm>
          <a:prstGeom prst="rect">
            <a:avLst/>
          </a:prstGeom>
        </p:spPr>
      </p:pic>
    </p:spTree>
    <p:extLst>
      <p:ext uri="{BB962C8B-B14F-4D97-AF65-F5344CB8AC3E}">
        <p14:creationId xmlns:p14="http://schemas.microsoft.com/office/powerpoint/2010/main" val="1393617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0000-040D-407B-BCBE-4D57A315701B}"/>
              </a:ext>
            </a:extLst>
          </p:cNvPr>
          <p:cNvSpPr>
            <a:spLocks noGrp="1"/>
          </p:cNvSpPr>
          <p:nvPr>
            <p:ph type="title"/>
          </p:nvPr>
        </p:nvSpPr>
        <p:spPr>
          <a:xfrm>
            <a:off x="0" y="171299"/>
            <a:ext cx="12192000" cy="1018035"/>
          </a:xfrm>
        </p:spPr>
        <p:txBody>
          <a:bodyPr>
            <a:noAutofit/>
          </a:bodyPr>
          <a:lstStyle/>
          <a:p>
            <a:r>
              <a:rPr lang="en-PH" sz="5400" b="1" dirty="0">
                <a:ln>
                  <a:solidFill>
                    <a:sysClr val="windowText" lastClr="000000"/>
                  </a:solidFill>
                </a:ln>
              </a:rPr>
              <a:t>Network Personal Protective Equipment </a:t>
            </a:r>
          </a:p>
        </p:txBody>
      </p:sp>
      <p:sp>
        <p:nvSpPr>
          <p:cNvPr id="3" name="Content Placeholder 2">
            <a:extLst>
              <a:ext uri="{FF2B5EF4-FFF2-40B4-BE49-F238E27FC236}">
                <a16:creationId xmlns:a16="http://schemas.microsoft.com/office/drawing/2014/main" id="{8078CC11-427B-4EEE-B0DC-4468964A9747}"/>
              </a:ext>
            </a:extLst>
          </p:cNvPr>
          <p:cNvSpPr>
            <a:spLocks noGrp="1"/>
          </p:cNvSpPr>
          <p:nvPr>
            <p:ph idx="1"/>
          </p:nvPr>
        </p:nvSpPr>
        <p:spPr>
          <a:xfrm>
            <a:off x="420945" y="1496962"/>
            <a:ext cx="5675055" cy="4758813"/>
          </a:xfrm>
        </p:spPr>
        <p:txBody>
          <a:bodyPr>
            <a:noAutofit/>
          </a:bodyPr>
          <a:lstStyle/>
          <a:p>
            <a:pPr algn="just"/>
            <a:r>
              <a:rPr lang="en-US" sz="3600" b="1" i="1" dirty="0"/>
              <a:t>Protective eyewear</a:t>
            </a:r>
          </a:p>
          <a:p>
            <a:pPr marL="0" indent="0" algn="just">
              <a:buNone/>
            </a:pPr>
            <a:r>
              <a:rPr lang="en-US" sz="3600" dirty="0"/>
              <a:t>	- is protective gear for the eyes, which comes in many types depending upon the threat that is to be reduced. The threats can be particles, light, wind blast, heat, sea spray or some type of ball or puck used in sports. </a:t>
            </a:r>
            <a:endParaRPr lang="en-PH" sz="3600" dirty="0"/>
          </a:p>
        </p:txBody>
      </p:sp>
      <p:pic>
        <p:nvPicPr>
          <p:cNvPr id="18434" name="Picture 2" descr="COD Multipurpose Safety Goggles Protective Eyewear Personal Protective  Equipment Eye Glasses | Shopee Philippines">
            <a:extLst>
              <a:ext uri="{FF2B5EF4-FFF2-40B4-BE49-F238E27FC236}">
                <a16:creationId xmlns:a16="http://schemas.microsoft.com/office/drawing/2014/main" id="{E989966A-6FA9-437F-8B67-C7B900C8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496962"/>
            <a:ext cx="5361038" cy="536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1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97403A-65BD-46B2-BECC-D588EAFEFEDA}"/>
              </a:ext>
            </a:extLst>
          </p:cNvPr>
          <p:cNvSpPr>
            <a:spLocks noGrp="1"/>
          </p:cNvSpPr>
          <p:nvPr>
            <p:ph idx="1"/>
          </p:nvPr>
        </p:nvSpPr>
        <p:spPr>
          <a:xfrm>
            <a:off x="268545" y="1573162"/>
            <a:ext cx="6570405" cy="4758813"/>
          </a:xfrm>
        </p:spPr>
        <p:txBody>
          <a:bodyPr>
            <a:normAutofit lnSpcReduction="10000"/>
          </a:bodyPr>
          <a:lstStyle/>
          <a:p>
            <a:pPr algn="just"/>
            <a:r>
              <a:rPr lang="en-US" sz="3600" b="1" i="1" dirty="0"/>
              <a:t>Gloves</a:t>
            </a:r>
          </a:p>
          <a:p>
            <a:pPr marL="0" indent="0" algn="just">
              <a:buNone/>
            </a:pPr>
            <a:r>
              <a:rPr lang="en-US" sz="3600" dirty="0"/>
              <a:t>	- A glove (Middle English from Old English </a:t>
            </a:r>
            <a:r>
              <a:rPr lang="en-US" sz="3600" dirty="0" err="1"/>
              <a:t>glof</a:t>
            </a:r>
            <a:r>
              <a:rPr lang="en-US" sz="3600" dirty="0"/>
              <a:t>) is a garment covering the whole hand. Gloves have separate sheaths or openings for each finger and the thumb; if there is an opening but no covering sheath for each finger they are called "fingerless gloves".</a:t>
            </a:r>
            <a:endParaRPr lang="en-PH" sz="3600" dirty="0"/>
          </a:p>
        </p:txBody>
      </p:sp>
      <p:sp>
        <p:nvSpPr>
          <p:cNvPr id="4" name="Title 1">
            <a:extLst>
              <a:ext uri="{FF2B5EF4-FFF2-40B4-BE49-F238E27FC236}">
                <a16:creationId xmlns:a16="http://schemas.microsoft.com/office/drawing/2014/main" id="{64D39065-8ABC-4901-813F-7EBDB9CCC3CC}"/>
              </a:ext>
            </a:extLst>
          </p:cNvPr>
          <p:cNvSpPr>
            <a:spLocks noGrp="1"/>
          </p:cNvSpPr>
          <p:nvPr>
            <p:ph type="title"/>
          </p:nvPr>
        </p:nvSpPr>
        <p:spPr>
          <a:xfrm>
            <a:off x="0" y="171299"/>
            <a:ext cx="12192000" cy="1018035"/>
          </a:xfrm>
        </p:spPr>
        <p:txBody>
          <a:bodyPr>
            <a:noAutofit/>
          </a:bodyPr>
          <a:lstStyle/>
          <a:p>
            <a:r>
              <a:rPr lang="en-PH" sz="5400" b="1" dirty="0">
                <a:ln>
                  <a:solidFill>
                    <a:sysClr val="windowText" lastClr="000000"/>
                  </a:solidFill>
                </a:ln>
              </a:rPr>
              <a:t>Network Personal Protective Equipment </a:t>
            </a:r>
          </a:p>
        </p:txBody>
      </p:sp>
      <p:pic>
        <p:nvPicPr>
          <p:cNvPr id="19458" name="Picture 2" descr="Gloves Guide: Types of gloves and applications | Solutions">
            <a:extLst>
              <a:ext uri="{FF2B5EF4-FFF2-40B4-BE49-F238E27FC236}">
                <a16:creationId xmlns:a16="http://schemas.microsoft.com/office/drawing/2014/main" id="{54D2A649-7ED7-4210-B04D-DC924C11E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24" y="1953079"/>
            <a:ext cx="2943225" cy="406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32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6EA9C-5770-4F39-80C3-CBBAFE1F24F6}"/>
              </a:ext>
            </a:extLst>
          </p:cNvPr>
          <p:cNvSpPr>
            <a:spLocks noGrp="1"/>
          </p:cNvSpPr>
          <p:nvPr>
            <p:ph idx="1"/>
          </p:nvPr>
        </p:nvSpPr>
        <p:spPr>
          <a:xfrm>
            <a:off x="363795" y="1592212"/>
            <a:ext cx="5427405" cy="4758813"/>
          </a:xfrm>
        </p:spPr>
        <p:txBody>
          <a:bodyPr>
            <a:normAutofit lnSpcReduction="10000"/>
          </a:bodyPr>
          <a:lstStyle/>
          <a:p>
            <a:pPr algn="just"/>
            <a:r>
              <a:rPr lang="en-US" sz="3600" b="1" i="1" dirty="0"/>
              <a:t>Working clothes</a:t>
            </a:r>
          </a:p>
          <a:p>
            <a:pPr marL="0" indent="0" algn="just">
              <a:buNone/>
            </a:pPr>
            <a:r>
              <a:rPr lang="en-US" sz="3600" dirty="0"/>
              <a:t>	- is clothing worn for work, especially work that involves manual labor. Often those employed within trade industries elect to be outfitted in workwear because it is built to provide durability and safety.</a:t>
            </a:r>
            <a:endParaRPr lang="en-PH" sz="3600" dirty="0"/>
          </a:p>
        </p:txBody>
      </p:sp>
      <p:sp>
        <p:nvSpPr>
          <p:cNvPr id="4" name="Title 1">
            <a:extLst>
              <a:ext uri="{FF2B5EF4-FFF2-40B4-BE49-F238E27FC236}">
                <a16:creationId xmlns:a16="http://schemas.microsoft.com/office/drawing/2014/main" id="{7BFAA0CA-6AB9-49CB-912F-7FDE96B3717F}"/>
              </a:ext>
            </a:extLst>
          </p:cNvPr>
          <p:cNvSpPr>
            <a:spLocks noGrp="1"/>
          </p:cNvSpPr>
          <p:nvPr>
            <p:ph type="title"/>
          </p:nvPr>
        </p:nvSpPr>
        <p:spPr>
          <a:xfrm>
            <a:off x="0" y="171299"/>
            <a:ext cx="12192000" cy="1018035"/>
          </a:xfrm>
        </p:spPr>
        <p:txBody>
          <a:bodyPr>
            <a:noAutofit/>
          </a:bodyPr>
          <a:lstStyle/>
          <a:p>
            <a:r>
              <a:rPr lang="en-PH" sz="5400" b="1" dirty="0">
                <a:ln>
                  <a:solidFill>
                    <a:sysClr val="windowText" lastClr="000000"/>
                  </a:solidFill>
                </a:ln>
              </a:rPr>
              <a:t>Network Personal Protective Equipment </a:t>
            </a:r>
          </a:p>
        </p:txBody>
      </p:sp>
      <p:pic>
        <p:nvPicPr>
          <p:cNvPr id="20482" name="Picture 2" descr="KROST Cotton Uniform and Work Wear Boiler Suit (Blue): Amazon.in: Home  Improvement">
            <a:extLst>
              <a:ext uri="{FF2B5EF4-FFF2-40B4-BE49-F238E27FC236}">
                <a16:creationId xmlns:a16="http://schemas.microsoft.com/office/drawing/2014/main" id="{049E499A-C4C2-4700-B68C-89BC18E2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1354396"/>
            <a:ext cx="5503604" cy="550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54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6C16-E841-44CB-BFAC-D3004A37FE68}"/>
              </a:ext>
            </a:extLst>
          </p:cNvPr>
          <p:cNvSpPr>
            <a:spLocks noGrp="1"/>
          </p:cNvSpPr>
          <p:nvPr>
            <p:ph type="title"/>
          </p:nvPr>
        </p:nvSpPr>
        <p:spPr>
          <a:xfrm>
            <a:off x="0" y="171299"/>
            <a:ext cx="12192000" cy="1018035"/>
          </a:xfrm>
        </p:spPr>
        <p:txBody>
          <a:bodyPr>
            <a:noAutofit/>
          </a:bodyPr>
          <a:lstStyle/>
          <a:p>
            <a:r>
              <a:rPr lang="en-US" sz="4900" b="1" dirty="0">
                <a:ln>
                  <a:solidFill>
                    <a:sysClr val="windowText" lastClr="000000"/>
                  </a:solidFill>
                </a:ln>
              </a:rPr>
              <a:t>NETWORK CABLE INSTALLATION AND TESTING</a:t>
            </a:r>
            <a:endParaRPr lang="en-PH" sz="4900" b="1" dirty="0">
              <a:ln>
                <a:solidFill>
                  <a:sysClr val="windowText" lastClr="000000"/>
                </a:solidFill>
              </a:ln>
            </a:endParaRPr>
          </a:p>
        </p:txBody>
      </p:sp>
      <p:sp>
        <p:nvSpPr>
          <p:cNvPr id="3" name="Content Placeholder 2">
            <a:extLst>
              <a:ext uri="{FF2B5EF4-FFF2-40B4-BE49-F238E27FC236}">
                <a16:creationId xmlns:a16="http://schemas.microsoft.com/office/drawing/2014/main" id="{04C71C5A-AC36-4F41-B490-49DBEFEA830E}"/>
              </a:ext>
            </a:extLst>
          </p:cNvPr>
          <p:cNvSpPr>
            <a:spLocks noGrp="1"/>
          </p:cNvSpPr>
          <p:nvPr>
            <p:ph idx="1"/>
          </p:nvPr>
        </p:nvSpPr>
        <p:spPr/>
        <p:txBody>
          <a:bodyPr>
            <a:normAutofit/>
          </a:bodyPr>
          <a:lstStyle/>
          <a:p>
            <a:r>
              <a:rPr lang="en-US" sz="3600" b="1" i="1" dirty="0"/>
              <a:t>What is Network Cables?</a:t>
            </a:r>
          </a:p>
          <a:p>
            <a:pPr marL="0" indent="0" algn="just">
              <a:buNone/>
            </a:pPr>
            <a:r>
              <a:rPr lang="en-US" sz="3600" dirty="0"/>
              <a:t>	- Networking cables are used to connect one network device to other network devices or to connect two or more computers to share printer, scanner etc. </a:t>
            </a:r>
          </a:p>
          <a:p>
            <a:pPr marL="0" indent="0">
              <a:buNone/>
            </a:pPr>
            <a:endParaRPr lang="en-PH" sz="3600" dirty="0"/>
          </a:p>
        </p:txBody>
      </p:sp>
    </p:spTree>
    <p:extLst>
      <p:ext uri="{BB962C8B-B14F-4D97-AF65-F5344CB8AC3E}">
        <p14:creationId xmlns:p14="http://schemas.microsoft.com/office/powerpoint/2010/main" val="67158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DD0D2-2E07-4CF9-8466-F7FD44786247}"/>
              </a:ext>
            </a:extLst>
          </p:cNvPr>
          <p:cNvSpPr>
            <a:spLocks noGrp="1"/>
          </p:cNvSpPr>
          <p:nvPr>
            <p:ph type="title"/>
          </p:nvPr>
        </p:nvSpPr>
        <p:spPr/>
        <p:txBody>
          <a:bodyPr vert="horz" lIns="91440" tIns="45720" rIns="91440" bIns="45720" rtlCol="0" anchor="ctr">
            <a:normAutofit/>
          </a:bodyPr>
          <a:lstStyle/>
          <a:p>
            <a:r>
              <a:rPr lang="en-US" sz="5400" b="1" dirty="0">
                <a:ln>
                  <a:solidFill>
                    <a:schemeClr val="tx1">
                      <a:lumMod val="85000"/>
                      <a:lumOff val="15000"/>
                    </a:schemeClr>
                  </a:solidFill>
                </a:ln>
              </a:rPr>
              <a:t>Media</a:t>
            </a:r>
            <a:endParaRPr lang="en-PH" sz="5400" b="1" dirty="0">
              <a:ln>
                <a:solidFill>
                  <a:schemeClr val="tx1">
                    <a:lumMod val="85000"/>
                    <a:lumOff val="15000"/>
                  </a:schemeClr>
                </a:solidFill>
              </a:ln>
            </a:endParaRPr>
          </a:p>
        </p:txBody>
      </p:sp>
      <p:pic>
        <p:nvPicPr>
          <p:cNvPr id="3076" name="Picture 4" descr="Figure 1-12">
            <a:extLst>
              <a:ext uri="{FF2B5EF4-FFF2-40B4-BE49-F238E27FC236}">
                <a16:creationId xmlns:a16="http://schemas.microsoft.com/office/drawing/2014/main" id="{7E20AEB9-AD0B-41E3-B1E7-BD60A2ADE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52" y="1361937"/>
            <a:ext cx="6244023" cy="53247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8443A3-0B5A-F383-BCAD-09C09BCC5E48}"/>
              </a:ext>
            </a:extLst>
          </p:cNvPr>
          <p:cNvSpPr txBox="1"/>
          <p:nvPr/>
        </p:nvSpPr>
        <p:spPr>
          <a:xfrm>
            <a:off x="6610927" y="1589252"/>
            <a:ext cx="5414818" cy="4801314"/>
          </a:xfrm>
          <a:prstGeom prst="rect">
            <a:avLst/>
          </a:prstGeom>
          <a:noFill/>
        </p:spPr>
        <p:txBody>
          <a:bodyPr wrap="square">
            <a:spAutoFit/>
          </a:bodyPr>
          <a:lstStyle/>
          <a:p>
            <a:pPr marL="171450" indent="-171450">
              <a:buFontTx/>
              <a:buChar char="-"/>
            </a:pPr>
            <a:r>
              <a:rPr lang="en-US" sz="2400" dirty="0"/>
              <a:t>A physical connection between the devices on a network</a:t>
            </a:r>
          </a:p>
          <a:p>
            <a:pPr algn="l"/>
            <a:r>
              <a:rPr lang="en-US" sz="2000" b="0" i="0" dirty="0">
                <a:solidFill>
                  <a:srgbClr val="000000"/>
                </a:solidFill>
                <a:effectLst/>
                <a:latin typeface="CiscoSansLight"/>
              </a:rPr>
              <a:t>Communication across a network is carried on a </a:t>
            </a:r>
            <a:r>
              <a:rPr lang="en-US" sz="2000" b="1" i="1" dirty="0">
                <a:solidFill>
                  <a:srgbClr val="000000"/>
                </a:solidFill>
                <a:effectLst/>
                <a:latin typeface="CiscoSansLight"/>
              </a:rPr>
              <a:t>medium</a:t>
            </a:r>
            <a:r>
              <a:rPr lang="en-US" sz="2000" b="0" i="0" dirty="0">
                <a:solidFill>
                  <a:srgbClr val="000000"/>
                </a:solidFill>
                <a:effectLst/>
                <a:latin typeface="CiscoSansLight"/>
              </a:rPr>
              <a:t>. The medium provides the channel over which the message travels from source to destination.</a:t>
            </a:r>
          </a:p>
          <a:p>
            <a:pPr algn="l"/>
            <a:r>
              <a:rPr lang="en-US" sz="2000" b="0" i="0" dirty="0">
                <a:solidFill>
                  <a:srgbClr val="000000"/>
                </a:solidFill>
                <a:effectLst/>
                <a:latin typeface="CiscoSansLight"/>
              </a:rPr>
              <a:t>Modern networks primarily use the following three types of media to interconnect devices and to provide the pathway over which data can be transmitted:</a:t>
            </a:r>
          </a:p>
          <a:p>
            <a:pPr algn="l">
              <a:buFont typeface="Arial" panose="020B0604020202020204" pitchFamily="34" charset="0"/>
              <a:buChar char="•"/>
            </a:pPr>
            <a:r>
              <a:rPr lang="en-US" sz="2400" b="0" i="0" dirty="0">
                <a:solidFill>
                  <a:srgbClr val="000000"/>
                </a:solidFill>
                <a:effectLst/>
                <a:latin typeface="CiscoSansLight"/>
              </a:rPr>
              <a:t>Metallic wires within cables</a:t>
            </a:r>
          </a:p>
          <a:p>
            <a:pPr algn="l">
              <a:buFont typeface="Arial" panose="020B0604020202020204" pitchFamily="34" charset="0"/>
              <a:buChar char="•"/>
            </a:pPr>
            <a:r>
              <a:rPr lang="en-US" sz="2400" b="0" i="0" dirty="0">
                <a:solidFill>
                  <a:srgbClr val="000000"/>
                </a:solidFill>
                <a:effectLst/>
                <a:latin typeface="CiscoSansLight"/>
              </a:rPr>
              <a:t>Glass or plastic fibers (fiber-optic cable)</a:t>
            </a:r>
          </a:p>
          <a:p>
            <a:pPr algn="l">
              <a:buFont typeface="Arial" panose="020B0604020202020204" pitchFamily="34" charset="0"/>
              <a:buChar char="•"/>
            </a:pPr>
            <a:r>
              <a:rPr lang="en-US" sz="2400" b="0" i="0" dirty="0">
                <a:solidFill>
                  <a:srgbClr val="000000"/>
                </a:solidFill>
                <a:effectLst/>
                <a:latin typeface="CiscoSansLight"/>
              </a:rPr>
              <a:t>Wireless transmission</a:t>
            </a:r>
          </a:p>
          <a:p>
            <a:pPr marL="171450" indent="-171450">
              <a:buFontTx/>
              <a:buChar char="-"/>
            </a:pPr>
            <a:endParaRPr lang="en-PH" dirty="0"/>
          </a:p>
        </p:txBody>
      </p:sp>
    </p:spTree>
    <p:extLst>
      <p:ext uri="{BB962C8B-B14F-4D97-AF65-F5344CB8AC3E}">
        <p14:creationId xmlns:p14="http://schemas.microsoft.com/office/powerpoint/2010/main" val="3972665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C11-C50D-4F93-9C04-26FCEEC45850}"/>
              </a:ext>
            </a:extLst>
          </p:cNvPr>
          <p:cNvSpPr>
            <a:spLocks noGrp="1"/>
          </p:cNvSpPr>
          <p:nvPr>
            <p:ph type="title"/>
          </p:nvPr>
        </p:nvSpPr>
        <p:spPr/>
        <p:txBody>
          <a:bodyPr>
            <a:normAutofit/>
          </a:bodyPr>
          <a:lstStyle/>
          <a:p>
            <a:r>
              <a:rPr lang="en-US" sz="5400" b="1" dirty="0">
                <a:ln>
                  <a:solidFill>
                    <a:sysClr val="windowText" lastClr="000000"/>
                  </a:solidFill>
                </a:ln>
              </a:rPr>
              <a:t>Network Cables</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877380DF-D151-4147-BED3-BD8BB352EA70}"/>
              </a:ext>
            </a:extLst>
          </p:cNvPr>
          <p:cNvSpPr>
            <a:spLocks noGrp="1"/>
          </p:cNvSpPr>
          <p:nvPr>
            <p:ph idx="1"/>
          </p:nvPr>
        </p:nvSpPr>
        <p:spPr>
          <a:xfrm>
            <a:off x="420945" y="1611262"/>
            <a:ext cx="5427405" cy="4758813"/>
          </a:xfrm>
        </p:spPr>
        <p:txBody>
          <a:bodyPr>
            <a:normAutofit/>
          </a:bodyPr>
          <a:lstStyle/>
          <a:p>
            <a:pPr algn="just"/>
            <a:r>
              <a:rPr lang="en-US" sz="3600" b="1" i="1" dirty="0"/>
              <a:t>Unshielded Twisted Pair</a:t>
            </a:r>
          </a:p>
          <a:p>
            <a:pPr marL="0" indent="0" algn="just">
              <a:buNone/>
            </a:pPr>
            <a:r>
              <a:rPr lang="en-US" sz="3600" dirty="0"/>
              <a:t>	- Unshielded Twisted Pair cable is most certainly by far the most popular cable around the world. UTP cable is used not only for networking but also for the traditional telephone.</a:t>
            </a:r>
            <a:endParaRPr lang="en-PH" sz="3600" dirty="0"/>
          </a:p>
        </p:txBody>
      </p:sp>
      <p:pic>
        <p:nvPicPr>
          <p:cNvPr id="1026" name="Picture 2" descr="Unshielded twisted pair (UTP) and Shielded twisted pair (STP) cable">
            <a:extLst>
              <a:ext uri="{FF2B5EF4-FFF2-40B4-BE49-F238E27FC236}">
                <a16:creationId xmlns:a16="http://schemas.microsoft.com/office/drawing/2014/main" id="{C29C1011-108C-4ADD-A21A-E7FAF534B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28230">
            <a:off x="5575981" y="2825808"/>
            <a:ext cx="6086014" cy="264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99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1A4-ED0F-4171-AF91-D38C289BEEA7}"/>
              </a:ext>
            </a:extLst>
          </p:cNvPr>
          <p:cNvSpPr>
            <a:spLocks noGrp="1"/>
          </p:cNvSpPr>
          <p:nvPr>
            <p:ph type="title"/>
          </p:nvPr>
        </p:nvSpPr>
        <p:spPr/>
        <p:txBody>
          <a:bodyPr>
            <a:normAutofit/>
          </a:bodyPr>
          <a:lstStyle/>
          <a:p>
            <a:r>
              <a:rPr lang="en-US" sz="5400" b="1" dirty="0">
                <a:ln>
                  <a:solidFill>
                    <a:sysClr val="windowText" lastClr="000000"/>
                  </a:solidFill>
                </a:ln>
              </a:rPr>
              <a:t>UTP Cable Categories</a:t>
            </a:r>
            <a:endParaRPr lang="en-PH" sz="5400" b="1" dirty="0">
              <a:ln>
                <a:solidFill>
                  <a:sysClr val="windowText" lastClr="000000"/>
                </a:solidFill>
              </a:ln>
            </a:endParaRPr>
          </a:p>
        </p:txBody>
      </p:sp>
      <p:graphicFrame>
        <p:nvGraphicFramePr>
          <p:cNvPr id="4" name="Table 4">
            <a:extLst>
              <a:ext uri="{FF2B5EF4-FFF2-40B4-BE49-F238E27FC236}">
                <a16:creationId xmlns:a16="http://schemas.microsoft.com/office/drawing/2014/main" id="{70128119-9A4A-452C-A009-8AF5C6D55765}"/>
              </a:ext>
            </a:extLst>
          </p:cNvPr>
          <p:cNvGraphicFramePr>
            <a:graphicFrameLocks noGrp="1"/>
          </p:cNvGraphicFramePr>
          <p:nvPr>
            <p:extLst>
              <p:ext uri="{D42A27DB-BD31-4B8C-83A1-F6EECF244321}">
                <p14:modId xmlns:p14="http://schemas.microsoft.com/office/powerpoint/2010/main" val="963160643"/>
              </p:ext>
            </p:extLst>
          </p:nvPr>
        </p:nvGraphicFramePr>
        <p:xfrm>
          <a:off x="0" y="1500716"/>
          <a:ext cx="12192000" cy="493818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847431771"/>
                    </a:ext>
                  </a:extLst>
                </a:gridCol>
                <a:gridCol w="6096000">
                  <a:extLst>
                    <a:ext uri="{9D8B030D-6E8A-4147-A177-3AD203B41FA5}">
                      <a16:colId xmlns:a16="http://schemas.microsoft.com/office/drawing/2014/main" val="2794639058"/>
                    </a:ext>
                  </a:extLst>
                </a:gridCol>
              </a:tblGrid>
              <a:tr h="4938184">
                <a:tc>
                  <a:txBody>
                    <a:bodyPr/>
                    <a:lstStyle/>
                    <a:p>
                      <a:pPr marL="342900" indent="-342900">
                        <a:buFont typeface="Arial" panose="020B0604020202020204" pitchFamily="34" charset="0"/>
                        <a:buChar char="•"/>
                      </a:pPr>
                      <a:r>
                        <a:rPr lang="en-US" sz="3500" b="1" i="1" dirty="0">
                          <a:solidFill>
                            <a:schemeClr val="tx1"/>
                          </a:solidFill>
                        </a:rPr>
                        <a:t>CAT1</a:t>
                      </a:r>
                      <a:r>
                        <a:rPr lang="en-US" sz="3500" b="0" i="1" dirty="0">
                          <a:solidFill>
                            <a:schemeClr val="tx1"/>
                          </a:solidFill>
                        </a:rPr>
                        <a:t> </a:t>
                      </a:r>
                      <a:r>
                        <a:rPr lang="en-US" sz="3500" b="0" dirty="0">
                          <a:solidFill>
                            <a:schemeClr val="tx1"/>
                          </a:solidFill>
                        </a:rPr>
                        <a:t>- Data rate up to 1Mbps - Traditional Telephone &amp; ISDN – Modem</a:t>
                      </a:r>
                    </a:p>
                    <a:p>
                      <a:pPr marL="342900" indent="-342900">
                        <a:buFont typeface="Arial" panose="020B0604020202020204" pitchFamily="34" charset="0"/>
                        <a:buChar char="•"/>
                      </a:pPr>
                      <a:r>
                        <a:rPr lang="en-US" sz="3500" b="1" i="1" dirty="0">
                          <a:solidFill>
                            <a:schemeClr val="tx1"/>
                          </a:solidFill>
                        </a:rPr>
                        <a:t>CAT2</a:t>
                      </a:r>
                      <a:r>
                        <a:rPr lang="en-US" sz="3500" b="0" dirty="0">
                          <a:solidFill>
                            <a:schemeClr val="tx1"/>
                          </a:solidFill>
                        </a:rPr>
                        <a:t> - Data rate up to 4Mbps - Token Ring</a:t>
                      </a:r>
                    </a:p>
                    <a:p>
                      <a:pPr marL="342900" indent="-342900">
                        <a:buFont typeface="Arial" panose="020B0604020202020204" pitchFamily="34" charset="0"/>
                        <a:buChar char="•"/>
                      </a:pPr>
                      <a:r>
                        <a:rPr lang="en-US" sz="3500" b="1" i="1" dirty="0">
                          <a:solidFill>
                            <a:schemeClr val="tx1"/>
                          </a:solidFill>
                        </a:rPr>
                        <a:t>CAT3</a:t>
                      </a:r>
                      <a:r>
                        <a:rPr lang="en-US" sz="3500" b="0" dirty="0">
                          <a:solidFill>
                            <a:schemeClr val="tx1"/>
                          </a:solidFill>
                        </a:rPr>
                        <a:t> - Data rate up to 10Mbps - Token Ring &amp; 10Base-T</a:t>
                      </a:r>
                    </a:p>
                    <a:p>
                      <a:pPr marL="342900" marR="0" lvl="0" indent="-34290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3500" b="1" i="1" dirty="0">
                          <a:solidFill>
                            <a:schemeClr val="tx1"/>
                          </a:solidFill>
                        </a:rPr>
                        <a:t>CAT4</a:t>
                      </a:r>
                      <a:r>
                        <a:rPr lang="en-PH" sz="3500" b="0" dirty="0">
                          <a:solidFill>
                            <a:schemeClr val="tx1"/>
                          </a:solidFill>
                        </a:rPr>
                        <a:t> - Data rate up to 16Mbps - Token Ring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PH" sz="3500" b="1" i="1" dirty="0">
                          <a:solidFill>
                            <a:schemeClr val="tx1"/>
                          </a:solidFill>
                        </a:rPr>
                        <a:t>CAT5</a:t>
                      </a:r>
                      <a:r>
                        <a:rPr lang="en-PH" sz="3500" b="0" dirty="0">
                          <a:solidFill>
                            <a:schemeClr val="tx1"/>
                          </a:solidFill>
                        </a:rPr>
                        <a:t> - Data rate up to 100Mbps - Ethernet (10Mbps) - Fast Ethernet (100Mbps) &amp; Token Ring (16Mbps)</a:t>
                      </a:r>
                    </a:p>
                    <a:p>
                      <a:pPr marL="457200" indent="-457200">
                        <a:buFont typeface="Arial" panose="020B0604020202020204" pitchFamily="34" charset="0"/>
                        <a:buChar char="•"/>
                      </a:pPr>
                      <a:r>
                        <a:rPr lang="en-PH" sz="3500" b="1" i="1" dirty="0">
                          <a:solidFill>
                            <a:schemeClr val="tx1"/>
                          </a:solidFill>
                        </a:rPr>
                        <a:t>CAT5e</a:t>
                      </a:r>
                      <a:r>
                        <a:rPr lang="en-PH" sz="3500" b="0" dirty="0">
                          <a:solidFill>
                            <a:schemeClr val="tx1"/>
                          </a:solidFill>
                        </a:rPr>
                        <a:t> - Data rate up to 1000Mbps - Gigabit Ethernet</a:t>
                      </a:r>
                    </a:p>
                    <a:p>
                      <a:pPr marL="457200" indent="-457200">
                        <a:buFont typeface="Arial" panose="020B0604020202020204" pitchFamily="34" charset="0"/>
                        <a:buChar char="•"/>
                      </a:pPr>
                      <a:r>
                        <a:rPr lang="en-PH" sz="3500" b="1" i="1" dirty="0">
                          <a:solidFill>
                            <a:schemeClr val="tx1"/>
                          </a:solidFill>
                        </a:rPr>
                        <a:t>CAT6 </a:t>
                      </a:r>
                      <a:r>
                        <a:rPr lang="en-PH" sz="3500" b="0" dirty="0">
                          <a:solidFill>
                            <a:schemeClr val="tx1"/>
                          </a:solidFill>
                        </a:rPr>
                        <a:t>- Data rate up to 1000Mbps - Gigabit Ethernet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4644861"/>
                  </a:ext>
                </a:extLst>
              </a:tr>
            </a:tbl>
          </a:graphicData>
        </a:graphic>
      </p:graphicFrame>
    </p:spTree>
    <p:extLst>
      <p:ext uri="{BB962C8B-B14F-4D97-AF65-F5344CB8AC3E}">
        <p14:creationId xmlns:p14="http://schemas.microsoft.com/office/powerpoint/2010/main" val="654147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8CBD-7779-4664-B94C-C9FFE52D0A65}"/>
              </a:ext>
            </a:extLst>
          </p:cNvPr>
          <p:cNvSpPr>
            <a:spLocks noGrp="1"/>
          </p:cNvSpPr>
          <p:nvPr>
            <p:ph type="title"/>
          </p:nvPr>
        </p:nvSpPr>
        <p:spPr/>
        <p:txBody>
          <a:bodyPr>
            <a:normAutofit/>
          </a:bodyPr>
          <a:lstStyle/>
          <a:p>
            <a:r>
              <a:rPr lang="en-US" sz="5400" b="1" dirty="0">
                <a:ln>
                  <a:solidFill>
                    <a:sysClr val="windowText" lastClr="000000"/>
                  </a:solidFill>
                </a:ln>
              </a:rPr>
              <a:t>Ethernet Cable Standard Color Coding </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C9849B7B-3289-4CCE-AE8B-F85F4492E6DB}"/>
              </a:ext>
            </a:extLst>
          </p:cNvPr>
          <p:cNvSpPr>
            <a:spLocks noGrp="1"/>
          </p:cNvSpPr>
          <p:nvPr>
            <p:ph idx="1"/>
          </p:nvPr>
        </p:nvSpPr>
        <p:spPr/>
        <p:txBody>
          <a:bodyPr>
            <a:normAutofit/>
          </a:bodyPr>
          <a:lstStyle/>
          <a:p>
            <a:pPr algn="just"/>
            <a:r>
              <a:rPr lang="en-US" sz="3600" b="1" i="1" dirty="0"/>
              <a:t>TIA/EIA 568-A </a:t>
            </a:r>
            <a:r>
              <a:rPr lang="en-US" sz="3600" dirty="0"/>
              <a:t>standard which was ratified in 1995, was replaced by the </a:t>
            </a:r>
            <a:r>
              <a:rPr lang="en-US" sz="3600" b="1" i="1" dirty="0"/>
              <a:t>TIA/EIA 568-B</a:t>
            </a:r>
            <a:r>
              <a:rPr lang="en-US" sz="3600" dirty="0"/>
              <a:t> standard in 2002 and has been updated since. Both standards define the T-568A and T-568B pin-outs for using Unshielded Twisted Pair cable and RJ-45 connectors for Ethernet connectivity. </a:t>
            </a:r>
            <a:endParaRPr lang="en-PH" sz="3600" dirty="0"/>
          </a:p>
        </p:txBody>
      </p:sp>
    </p:spTree>
    <p:extLst>
      <p:ext uri="{BB962C8B-B14F-4D97-AF65-F5344CB8AC3E}">
        <p14:creationId xmlns:p14="http://schemas.microsoft.com/office/powerpoint/2010/main" val="2139356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AEE4-F00C-4304-8D48-54417009FBAC}"/>
              </a:ext>
            </a:extLst>
          </p:cNvPr>
          <p:cNvSpPr>
            <a:spLocks noGrp="1"/>
          </p:cNvSpPr>
          <p:nvPr>
            <p:ph type="title"/>
          </p:nvPr>
        </p:nvSpPr>
        <p:spPr/>
        <p:txBody>
          <a:bodyPr>
            <a:normAutofit/>
          </a:bodyPr>
          <a:lstStyle/>
          <a:p>
            <a:r>
              <a:rPr lang="en-PH" sz="5400" b="1" dirty="0">
                <a:ln>
                  <a:solidFill>
                    <a:sysClr val="windowText" lastClr="000000"/>
                  </a:solidFill>
                </a:ln>
              </a:rPr>
              <a:t>Straight-Through Ethernet Cable </a:t>
            </a:r>
          </a:p>
        </p:txBody>
      </p:sp>
      <p:pic>
        <p:nvPicPr>
          <p:cNvPr id="2050" name="Picture 2" descr="Cisco CCNA Part: Types of Ethernet Cabling – Router Switch Blog">
            <a:extLst>
              <a:ext uri="{FF2B5EF4-FFF2-40B4-BE49-F238E27FC236}">
                <a16:creationId xmlns:a16="http://schemas.microsoft.com/office/drawing/2014/main" id="{C5044AEE-0774-4A96-98C9-59E09A056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92" y="2085975"/>
            <a:ext cx="4863062" cy="30394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aight Through Cable - My Computer Class Portfolio">
            <a:extLst>
              <a:ext uri="{FF2B5EF4-FFF2-40B4-BE49-F238E27FC236}">
                <a16:creationId xmlns:a16="http://schemas.microsoft.com/office/drawing/2014/main" id="{40F000AB-7EED-4BD6-A83A-AA998984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747" y="2085975"/>
            <a:ext cx="4876800" cy="30394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C7168CE-E3C4-4C78-998E-2084EF23FABE}"/>
              </a:ext>
            </a:extLst>
          </p:cNvPr>
          <p:cNvCxnSpPr/>
          <p:nvPr/>
        </p:nvCxnSpPr>
        <p:spPr>
          <a:xfrm>
            <a:off x="6076950" y="1472082"/>
            <a:ext cx="0" cy="501015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471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17C-D4E3-4CC4-A5AC-1613CB278159}"/>
              </a:ext>
            </a:extLst>
          </p:cNvPr>
          <p:cNvSpPr>
            <a:spLocks noGrp="1"/>
          </p:cNvSpPr>
          <p:nvPr>
            <p:ph type="title"/>
          </p:nvPr>
        </p:nvSpPr>
        <p:spPr/>
        <p:txBody>
          <a:bodyPr>
            <a:normAutofit/>
          </a:bodyPr>
          <a:lstStyle/>
          <a:p>
            <a:r>
              <a:rPr lang="en-US" sz="5400" b="1" dirty="0">
                <a:ln>
                  <a:solidFill>
                    <a:sysClr val="windowText" lastClr="000000"/>
                  </a:solidFill>
                </a:ln>
              </a:rPr>
              <a:t>Crossover Cable Wiring</a:t>
            </a:r>
            <a:endParaRPr lang="en-PH" sz="5400" b="1" dirty="0">
              <a:ln>
                <a:solidFill>
                  <a:sysClr val="windowText" lastClr="000000"/>
                </a:solidFill>
              </a:ln>
            </a:endParaRPr>
          </a:p>
        </p:txBody>
      </p:sp>
      <p:pic>
        <p:nvPicPr>
          <p:cNvPr id="3074" name="Picture 2" descr="What Is the Crossover Cable?. There is no doubt that the straight… | by  Katherine Wang | Medium">
            <a:extLst>
              <a:ext uri="{FF2B5EF4-FFF2-40B4-BE49-F238E27FC236}">
                <a16:creationId xmlns:a16="http://schemas.microsoft.com/office/drawing/2014/main" id="{FAAD1E14-0334-4115-BB79-B337AABD1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92" y="1331509"/>
            <a:ext cx="10829008" cy="552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84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E6A2-5D6D-4835-99A8-A3B639A5168E}"/>
              </a:ext>
            </a:extLst>
          </p:cNvPr>
          <p:cNvSpPr>
            <a:spLocks noGrp="1"/>
          </p:cNvSpPr>
          <p:nvPr>
            <p:ph type="title"/>
          </p:nvPr>
        </p:nvSpPr>
        <p:spPr/>
        <p:txBody>
          <a:bodyPr>
            <a:normAutofit/>
          </a:bodyPr>
          <a:lstStyle/>
          <a:p>
            <a:r>
              <a:rPr lang="en-PH" sz="5400" b="1" dirty="0">
                <a:ln>
                  <a:solidFill>
                    <a:sysClr val="windowText" lastClr="000000"/>
                  </a:solidFill>
                </a:ln>
              </a:rPr>
              <a:t>Ethernet Cable Tips</a:t>
            </a:r>
          </a:p>
        </p:txBody>
      </p:sp>
      <p:sp>
        <p:nvSpPr>
          <p:cNvPr id="3" name="Content Placeholder 2">
            <a:extLst>
              <a:ext uri="{FF2B5EF4-FFF2-40B4-BE49-F238E27FC236}">
                <a16:creationId xmlns:a16="http://schemas.microsoft.com/office/drawing/2014/main" id="{7FB1BA98-1911-48C0-9985-88EE97358615}"/>
              </a:ext>
            </a:extLst>
          </p:cNvPr>
          <p:cNvSpPr>
            <a:spLocks noGrp="1"/>
          </p:cNvSpPr>
          <p:nvPr>
            <p:ph idx="1"/>
          </p:nvPr>
        </p:nvSpPr>
        <p:spPr>
          <a:xfrm>
            <a:off x="342900" y="1363612"/>
            <a:ext cx="11544300" cy="4758813"/>
          </a:xfrm>
        </p:spPr>
        <p:txBody>
          <a:bodyPr>
            <a:noAutofit/>
          </a:bodyPr>
          <a:lstStyle/>
          <a:p>
            <a:r>
              <a:rPr lang="en-US" sz="3600" dirty="0"/>
              <a:t>A straight-thru cable has identical ends.</a:t>
            </a:r>
          </a:p>
          <a:p>
            <a:r>
              <a:rPr lang="en-US" sz="3600" dirty="0"/>
              <a:t>A crossover cable has different ends.</a:t>
            </a:r>
          </a:p>
          <a:p>
            <a:r>
              <a:rPr lang="en-US" sz="3600" dirty="0"/>
              <a:t>A straight-thru is used as a patch cord in Ethernet connections.</a:t>
            </a:r>
          </a:p>
          <a:p>
            <a:r>
              <a:rPr lang="en-US" sz="3600" dirty="0"/>
              <a:t>A crossover is used to connect two Ethernet devices without a hub or for connecting two hubs.</a:t>
            </a:r>
          </a:p>
          <a:p>
            <a:r>
              <a:rPr lang="en-US" sz="3600" dirty="0"/>
              <a:t>A crossover has one end with the Orange set of wires switched with the Green set.</a:t>
            </a:r>
          </a:p>
        </p:txBody>
      </p:sp>
    </p:spTree>
    <p:extLst>
      <p:ext uri="{BB962C8B-B14F-4D97-AF65-F5344CB8AC3E}">
        <p14:creationId xmlns:p14="http://schemas.microsoft.com/office/powerpoint/2010/main" val="1805368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E9004-067D-4810-986B-718033CD0BFB}"/>
              </a:ext>
            </a:extLst>
          </p:cNvPr>
          <p:cNvSpPr>
            <a:spLocks noGrp="1"/>
          </p:cNvSpPr>
          <p:nvPr>
            <p:ph idx="1"/>
          </p:nvPr>
        </p:nvSpPr>
        <p:spPr/>
        <p:txBody>
          <a:bodyPr>
            <a:noAutofit/>
          </a:bodyPr>
          <a:lstStyle/>
          <a:p>
            <a:r>
              <a:rPr lang="en-US" sz="3600" dirty="0"/>
              <a:t>Odd numbered pins are always striped, even numbered pins are always solid colored.</a:t>
            </a:r>
          </a:p>
          <a:p>
            <a:r>
              <a:rPr lang="en-US" sz="3600" dirty="0"/>
              <a:t>Looking at the RJ-45 with the clip facing away from you, Brown is always on the right, and pin 1 is on the left. </a:t>
            </a:r>
          </a:p>
          <a:p>
            <a:r>
              <a:rPr lang="en-US" sz="3600" dirty="0"/>
              <a:t>No more than 1/2″ of the Ethernet cable should be untwisted otherwise it will be susceptible to crosstalk.</a:t>
            </a:r>
          </a:p>
          <a:p>
            <a:r>
              <a:rPr lang="en-US" sz="3600" dirty="0"/>
              <a:t>Do not deform, do not bend, do not stretch, do not staple, do not run p</a:t>
            </a:r>
            <a:endParaRPr lang="en-PH" sz="3600" dirty="0"/>
          </a:p>
          <a:p>
            <a:endParaRPr lang="en-PH" sz="3600" dirty="0"/>
          </a:p>
        </p:txBody>
      </p:sp>
      <p:sp>
        <p:nvSpPr>
          <p:cNvPr id="4" name="Title 1">
            <a:extLst>
              <a:ext uri="{FF2B5EF4-FFF2-40B4-BE49-F238E27FC236}">
                <a16:creationId xmlns:a16="http://schemas.microsoft.com/office/drawing/2014/main" id="{A96EA94A-4581-472B-8FBE-350CFE1B26C8}"/>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Ethernet Cable Tips</a:t>
            </a:r>
          </a:p>
        </p:txBody>
      </p:sp>
    </p:spTree>
    <p:extLst>
      <p:ext uri="{BB962C8B-B14F-4D97-AF65-F5344CB8AC3E}">
        <p14:creationId xmlns:p14="http://schemas.microsoft.com/office/powerpoint/2010/main" val="1475747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9108-C73C-4929-A1D2-66629B6FDE84}"/>
              </a:ext>
            </a:extLst>
          </p:cNvPr>
          <p:cNvSpPr>
            <a:spLocks noGrp="1"/>
          </p:cNvSpPr>
          <p:nvPr>
            <p:ph type="title"/>
          </p:nvPr>
        </p:nvSpPr>
        <p:spPr>
          <a:xfrm>
            <a:off x="1847850" y="114149"/>
            <a:ext cx="10344150" cy="1018035"/>
          </a:xfrm>
        </p:spPr>
        <p:txBody>
          <a:bodyPr>
            <a:noAutofit/>
          </a:bodyPr>
          <a:lstStyle/>
          <a:p>
            <a:r>
              <a:rPr lang="en-US" sz="4400" b="1" dirty="0"/>
              <a:t>How to wire your room with Cat5e or Cat6 Ethernet Cable</a:t>
            </a:r>
            <a:endParaRPr lang="en-PH" sz="4400" b="1" dirty="0"/>
          </a:p>
        </p:txBody>
      </p:sp>
      <p:sp>
        <p:nvSpPr>
          <p:cNvPr id="3" name="Content Placeholder 2">
            <a:extLst>
              <a:ext uri="{FF2B5EF4-FFF2-40B4-BE49-F238E27FC236}">
                <a16:creationId xmlns:a16="http://schemas.microsoft.com/office/drawing/2014/main" id="{31EB374A-50DA-4B4D-B0E3-1D1A22CE8260}"/>
              </a:ext>
            </a:extLst>
          </p:cNvPr>
          <p:cNvSpPr>
            <a:spLocks noGrp="1"/>
          </p:cNvSpPr>
          <p:nvPr>
            <p:ph idx="1"/>
          </p:nvPr>
        </p:nvSpPr>
        <p:spPr/>
        <p:txBody>
          <a:bodyPr>
            <a:normAutofit/>
          </a:bodyPr>
          <a:lstStyle/>
          <a:p>
            <a:pPr algn="just"/>
            <a:r>
              <a:rPr lang="en-US" sz="3600" dirty="0"/>
              <a:t>Although wireless is simpler for a lot of people, due to multimedia sharing, bandwidth on a home network, and paranoia about wireless security, you may want to use a hard wired solution for home networking. Having a wired network at home allows you to have a private, high-speed network for internet access, file sharing, media streaming, online gaming, IP security cameras, and much more.</a:t>
            </a:r>
            <a:endParaRPr lang="en-PH" sz="3600" dirty="0"/>
          </a:p>
        </p:txBody>
      </p:sp>
    </p:spTree>
    <p:extLst>
      <p:ext uri="{BB962C8B-B14F-4D97-AF65-F5344CB8AC3E}">
        <p14:creationId xmlns:p14="http://schemas.microsoft.com/office/powerpoint/2010/main" val="3846533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592C-7A35-4D73-9F27-33983D4C2218}"/>
              </a:ext>
            </a:extLst>
          </p:cNvPr>
          <p:cNvSpPr>
            <a:spLocks noGrp="1"/>
          </p:cNvSpPr>
          <p:nvPr>
            <p:ph type="title"/>
          </p:nvPr>
        </p:nvSpPr>
        <p:spPr/>
        <p:txBody>
          <a:bodyPr>
            <a:noAutofit/>
          </a:bodyPr>
          <a:lstStyle/>
          <a:p>
            <a:r>
              <a:rPr lang="en-US" b="1" dirty="0">
                <a:ln>
                  <a:solidFill>
                    <a:sysClr val="windowText" lastClr="000000"/>
                  </a:solidFill>
                </a:ln>
              </a:rPr>
              <a:t>Step 1: Initial Considerations and Planning </a:t>
            </a:r>
            <a:endParaRPr lang="en-PH" b="1" dirty="0">
              <a:ln>
                <a:solidFill>
                  <a:sysClr val="windowText" lastClr="000000"/>
                </a:solidFill>
              </a:ln>
            </a:endParaRPr>
          </a:p>
        </p:txBody>
      </p:sp>
      <p:sp>
        <p:nvSpPr>
          <p:cNvPr id="3" name="Content Placeholder 2">
            <a:extLst>
              <a:ext uri="{FF2B5EF4-FFF2-40B4-BE49-F238E27FC236}">
                <a16:creationId xmlns:a16="http://schemas.microsoft.com/office/drawing/2014/main" id="{78A5165D-E150-4F70-A8AD-7DDF8E3CA8B7}"/>
              </a:ext>
            </a:extLst>
          </p:cNvPr>
          <p:cNvSpPr>
            <a:spLocks noGrp="1"/>
          </p:cNvSpPr>
          <p:nvPr>
            <p:ph idx="1"/>
          </p:nvPr>
        </p:nvSpPr>
        <p:spPr>
          <a:xfrm>
            <a:off x="668595" y="1496962"/>
            <a:ext cx="10972800" cy="4758813"/>
          </a:xfrm>
        </p:spPr>
        <p:txBody>
          <a:bodyPr>
            <a:noAutofit/>
          </a:bodyPr>
          <a:lstStyle/>
          <a:p>
            <a:pPr marL="0" indent="0">
              <a:buNone/>
            </a:pPr>
            <a:r>
              <a:rPr lang="en-US" sz="3600" i="1" dirty="0"/>
              <a:t>There are certain design considerations that need to be addressed based on your needs.</a:t>
            </a:r>
          </a:p>
          <a:p>
            <a:pPr marL="0" indent="0">
              <a:buNone/>
            </a:pPr>
            <a:endParaRPr lang="en-US" sz="3600" i="1" dirty="0"/>
          </a:p>
          <a:p>
            <a:pPr marL="742950" indent="-742950">
              <a:buAutoNum type="arabicPeriod"/>
            </a:pPr>
            <a:r>
              <a:rPr lang="en-US" sz="3600" dirty="0"/>
              <a:t>Which room(s) do I want wired?</a:t>
            </a:r>
          </a:p>
          <a:p>
            <a:pPr marL="742950" indent="-742950">
              <a:buAutoNum type="arabicPeriod"/>
            </a:pPr>
            <a:r>
              <a:rPr lang="en-US" sz="3600" dirty="0"/>
              <a:t>How many ports do I want in each location?</a:t>
            </a:r>
          </a:p>
          <a:p>
            <a:pPr marL="742950" indent="-742950">
              <a:buAutoNum type="arabicPeriod"/>
            </a:pPr>
            <a:r>
              <a:rPr lang="en-US" sz="3600" dirty="0"/>
              <a:t>What is a good location for distribution?</a:t>
            </a:r>
          </a:p>
          <a:p>
            <a:pPr marL="742950" indent="-742950">
              <a:buAutoNum type="arabicPeriod"/>
            </a:pPr>
            <a:r>
              <a:rPr lang="en-US" sz="3600" dirty="0"/>
              <a:t>What path should the cables take?</a:t>
            </a:r>
          </a:p>
          <a:p>
            <a:pPr marL="742950" indent="-742950">
              <a:buAutoNum type="arabicPeriod"/>
            </a:pPr>
            <a:r>
              <a:rPr lang="en-US" sz="3600" dirty="0"/>
              <a:t>What network speed do I need? </a:t>
            </a:r>
            <a:endParaRPr lang="en-PH" sz="3600" dirty="0"/>
          </a:p>
        </p:txBody>
      </p:sp>
    </p:spTree>
    <p:extLst>
      <p:ext uri="{BB962C8B-B14F-4D97-AF65-F5344CB8AC3E}">
        <p14:creationId xmlns:p14="http://schemas.microsoft.com/office/powerpoint/2010/main" val="2740809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4F6F-AE7A-4EA0-A147-088F1E16A977}"/>
              </a:ext>
            </a:extLst>
          </p:cNvPr>
          <p:cNvSpPr>
            <a:spLocks noGrp="1"/>
          </p:cNvSpPr>
          <p:nvPr>
            <p:ph type="title"/>
          </p:nvPr>
        </p:nvSpPr>
        <p:spPr>
          <a:xfrm>
            <a:off x="1039142" y="114149"/>
            <a:ext cx="11012131" cy="1018035"/>
          </a:xfrm>
        </p:spPr>
        <p:txBody>
          <a:bodyPr>
            <a:noAutofit/>
          </a:bodyPr>
          <a:lstStyle/>
          <a:p>
            <a:r>
              <a:rPr lang="en-US" b="1" dirty="0">
                <a:ln>
                  <a:solidFill>
                    <a:sysClr val="windowText" lastClr="000000"/>
                  </a:solidFill>
                </a:ln>
              </a:rPr>
              <a:t>Step 2: Required Tools, Equipment and Materials Tools</a:t>
            </a:r>
            <a:endParaRPr lang="en-PH" b="1" dirty="0">
              <a:ln>
                <a:solidFill>
                  <a:sysClr val="windowText" lastClr="000000"/>
                </a:solidFill>
              </a:ln>
            </a:endParaRPr>
          </a:p>
        </p:txBody>
      </p:sp>
      <p:sp>
        <p:nvSpPr>
          <p:cNvPr id="3" name="Content Placeholder 2">
            <a:extLst>
              <a:ext uri="{FF2B5EF4-FFF2-40B4-BE49-F238E27FC236}">
                <a16:creationId xmlns:a16="http://schemas.microsoft.com/office/drawing/2014/main" id="{C80F13D1-AA8E-488C-B402-0E17E5F82C82}"/>
              </a:ext>
            </a:extLst>
          </p:cNvPr>
          <p:cNvSpPr>
            <a:spLocks noGrp="1"/>
          </p:cNvSpPr>
          <p:nvPr>
            <p:ph idx="1"/>
          </p:nvPr>
        </p:nvSpPr>
        <p:spPr>
          <a:xfrm>
            <a:off x="668595" y="1516012"/>
            <a:ext cx="4284405" cy="2579738"/>
          </a:xfrm>
        </p:spPr>
        <p:txBody>
          <a:bodyPr>
            <a:noAutofit/>
          </a:bodyPr>
          <a:lstStyle/>
          <a:p>
            <a:pPr marL="0" indent="0">
              <a:buNone/>
            </a:pPr>
            <a:r>
              <a:rPr lang="en-US" sz="3600" i="1" dirty="0"/>
              <a:t>Tools</a:t>
            </a:r>
          </a:p>
          <a:p>
            <a:pPr marL="742950" indent="-742950">
              <a:buAutoNum type="arabicPeriod"/>
            </a:pPr>
            <a:r>
              <a:rPr lang="en-US" sz="3600" dirty="0"/>
              <a:t>Crimping Tool</a:t>
            </a:r>
          </a:p>
          <a:p>
            <a:pPr marL="742950" indent="-742950">
              <a:buAutoNum type="arabicPeriod"/>
            </a:pPr>
            <a:r>
              <a:rPr lang="en-US" sz="3600" dirty="0"/>
              <a:t>Electric Hand Drill</a:t>
            </a:r>
          </a:p>
          <a:p>
            <a:pPr marL="742950" indent="-742950">
              <a:buAutoNum type="arabicPeriod"/>
            </a:pPr>
            <a:r>
              <a:rPr lang="en-US" sz="3600" dirty="0"/>
              <a:t>Wire Stripper </a:t>
            </a:r>
          </a:p>
          <a:p>
            <a:pPr marL="742950" indent="-742950">
              <a:buAutoNum type="arabicPeriod"/>
            </a:pPr>
            <a:endParaRPr lang="en-US" sz="3600" dirty="0"/>
          </a:p>
          <a:p>
            <a:pPr marL="0" indent="0">
              <a:buNone/>
            </a:pPr>
            <a:endParaRPr lang="en-PH" sz="3600" dirty="0"/>
          </a:p>
        </p:txBody>
      </p:sp>
      <p:sp>
        <p:nvSpPr>
          <p:cNvPr id="5" name="TextBox 4">
            <a:extLst>
              <a:ext uri="{FF2B5EF4-FFF2-40B4-BE49-F238E27FC236}">
                <a16:creationId xmlns:a16="http://schemas.microsoft.com/office/drawing/2014/main" id="{E969973B-841C-41B6-B150-707040285E18}"/>
              </a:ext>
            </a:extLst>
          </p:cNvPr>
          <p:cNvSpPr txBox="1"/>
          <p:nvPr/>
        </p:nvSpPr>
        <p:spPr>
          <a:xfrm>
            <a:off x="6888107" y="1478433"/>
            <a:ext cx="6134100" cy="3901133"/>
          </a:xfrm>
          <a:prstGeom prst="rect">
            <a:avLst/>
          </a:prstGeom>
          <a:noFill/>
        </p:spPr>
        <p:txBody>
          <a:bodyPr wrap="square">
            <a:spAutoFit/>
          </a:bodyPr>
          <a:lstStyle/>
          <a:p>
            <a:pPr marL="0" indent="0">
              <a:lnSpc>
                <a:spcPts val="5000"/>
              </a:lnSpc>
              <a:buNone/>
            </a:pPr>
            <a:r>
              <a:rPr lang="en-US" sz="3600" i="1" dirty="0"/>
              <a:t>Equipment</a:t>
            </a:r>
          </a:p>
          <a:p>
            <a:pPr marL="723900" indent="-723900">
              <a:lnSpc>
                <a:spcPts val="5000"/>
              </a:lnSpc>
              <a:buAutoNum type="arabicPeriod"/>
            </a:pPr>
            <a:r>
              <a:rPr lang="en-PH" sz="3600" dirty="0"/>
              <a:t>Patch panel</a:t>
            </a:r>
          </a:p>
          <a:p>
            <a:pPr marL="723900" indent="-723900">
              <a:lnSpc>
                <a:spcPts val="5000"/>
              </a:lnSpc>
              <a:buAutoNum type="arabicPeriod"/>
            </a:pPr>
            <a:r>
              <a:rPr lang="en-PH" sz="3600" dirty="0"/>
              <a:t>Network Switch/Hub</a:t>
            </a:r>
          </a:p>
          <a:p>
            <a:pPr marL="723900" indent="-723900">
              <a:lnSpc>
                <a:spcPts val="5000"/>
              </a:lnSpc>
              <a:buAutoNum type="arabicPeriod"/>
            </a:pPr>
            <a:r>
              <a:rPr lang="en-PH" sz="3600" dirty="0"/>
              <a:t>Wireless Router</a:t>
            </a:r>
          </a:p>
          <a:p>
            <a:pPr marL="723900" indent="-723900">
              <a:lnSpc>
                <a:spcPts val="5000"/>
              </a:lnSpc>
              <a:buAutoNum type="arabicPeriod"/>
            </a:pPr>
            <a:r>
              <a:rPr lang="en-PH" sz="3600" dirty="0"/>
              <a:t>Wireless Access point</a:t>
            </a:r>
          </a:p>
          <a:p>
            <a:pPr marL="723900" indent="-723900">
              <a:lnSpc>
                <a:spcPts val="5000"/>
              </a:lnSpc>
              <a:buAutoNum type="arabicPeriod"/>
            </a:pPr>
            <a:r>
              <a:rPr lang="en-PH" sz="3600" dirty="0"/>
              <a:t>Manage Switch</a:t>
            </a:r>
            <a:endParaRPr lang="en-US" sz="3600" dirty="0"/>
          </a:p>
        </p:txBody>
      </p:sp>
    </p:spTree>
    <p:extLst>
      <p:ext uri="{BB962C8B-B14F-4D97-AF65-F5344CB8AC3E}">
        <p14:creationId xmlns:p14="http://schemas.microsoft.com/office/powerpoint/2010/main" val="195513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earning Center,Wireless Adapters - Newegg.com">
            <a:extLst>
              <a:ext uri="{FF2B5EF4-FFF2-40B4-BE49-F238E27FC236}">
                <a16:creationId xmlns:a16="http://schemas.microsoft.com/office/drawing/2014/main" id="{ABC54281-28E0-4C4D-BDFD-66F7F1758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281" y="2856148"/>
            <a:ext cx="4025484" cy="22039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200D94-8628-43EC-8CD4-3178B9C795C6}"/>
              </a:ext>
            </a:extLst>
          </p:cNvPr>
          <p:cNvSpPr>
            <a:spLocks noGrp="1"/>
          </p:cNvSpPr>
          <p:nvPr>
            <p:ph type="title"/>
          </p:nvPr>
        </p:nvSpPr>
        <p:spPr/>
        <p:txBody>
          <a:bodyPr>
            <a:normAutofit/>
          </a:bodyPr>
          <a:lstStyle/>
          <a:p>
            <a:r>
              <a:rPr lang="en-US" sz="5400" b="1" dirty="0">
                <a:ln>
                  <a:solidFill>
                    <a:schemeClr val="tx1">
                      <a:lumMod val="85000"/>
                      <a:lumOff val="15000"/>
                    </a:schemeClr>
                  </a:solidFill>
                </a:ln>
              </a:rPr>
              <a:t>Network Adapter</a:t>
            </a:r>
            <a:endParaRPr lang="en-PH" sz="5400" b="1" dirty="0">
              <a:ln>
                <a:solidFill>
                  <a:schemeClr val="tx1">
                    <a:lumMod val="85000"/>
                    <a:lumOff val="15000"/>
                  </a:schemeClr>
                </a:solidFill>
              </a:ln>
            </a:endParaRPr>
          </a:p>
        </p:txBody>
      </p:sp>
      <p:pic>
        <p:nvPicPr>
          <p:cNvPr id="4098" name="Picture 2" descr="Network Adapters for Home Networking - dummies">
            <a:extLst>
              <a:ext uri="{FF2B5EF4-FFF2-40B4-BE49-F238E27FC236}">
                <a16:creationId xmlns:a16="http://schemas.microsoft.com/office/drawing/2014/main" id="{440D9A4A-EEFD-4F32-85B3-736BC34C4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5" y="1438157"/>
            <a:ext cx="2872510" cy="28725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B To Ethernet Network Adapter - 100Mbit/s Networking">
            <a:extLst>
              <a:ext uri="{FF2B5EF4-FFF2-40B4-BE49-F238E27FC236}">
                <a16:creationId xmlns:a16="http://schemas.microsoft.com/office/drawing/2014/main" id="{88138CCD-53B7-4D5A-A18D-3C4ED68F9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327" y="3793429"/>
            <a:ext cx="2542309" cy="25423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AAE7B8-F278-8B46-1C6F-1C1C4C106C3C}"/>
              </a:ext>
            </a:extLst>
          </p:cNvPr>
          <p:cNvSpPr txBox="1"/>
          <p:nvPr/>
        </p:nvSpPr>
        <p:spPr>
          <a:xfrm>
            <a:off x="6063674" y="1808270"/>
            <a:ext cx="5962071" cy="3970318"/>
          </a:xfrm>
          <a:prstGeom prst="rect">
            <a:avLst/>
          </a:prstGeom>
          <a:noFill/>
        </p:spPr>
        <p:txBody>
          <a:bodyPr wrap="square">
            <a:spAutoFit/>
          </a:bodyPr>
          <a:lstStyle/>
          <a:p>
            <a:r>
              <a:rPr lang="en-US" b="1" dirty="0">
                <a:solidFill>
                  <a:srgbClr val="FF0000"/>
                </a:solidFill>
              </a:rPr>
              <a:t>Network adopter or network interface card </a:t>
            </a:r>
            <a:r>
              <a:rPr lang="en-US" dirty="0"/>
              <a:t>(NIC) is a circuit board with the components necessary for sending and receiving data. It is plugged into one of the available slots on the Pc and transmission cable is attached to the connector on the NIC. </a:t>
            </a:r>
          </a:p>
          <a:p>
            <a:endParaRPr lang="en-US" dirty="0"/>
          </a:p>
          <a:p>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network adapter</a:t>
            </a:r>
            <a:r>
              <a:rPr lang="en-US" b="0" i="0" dirty="0">
                <a:solidFill>
                  <a:srgbClr val="202124"/>
                </a:solidFill>
                <a:effectLst/>
                <a:latin typeface="arial" panose="020B0604020202020204" pitchFamily="34" charset="0"/>
              </a:rPr>
              <a:t> is the component of a computer's internal hardware that is used for communicating over a </a:t>
            </a:r>
            <a:r>
              <a:rPr lang="en-US" b="1" i="0" dirty="0">
                <a:solidFill>
                  <a:srgbClr val="202124"/>
                </a:solidFill>
                <a:effectLst/>
                <a:latin typeface="arial" panose="020B0604020202020204" pitchFamily="34" charset="0"/>
              </a:rPr>
              <a:t>network</a:t>
            </a:r>
            <a:r>
              <a:rPr lang="en-US" b="0" i="0" dirty="0">
                <a:solidFill>
                  <a:srgbClr val="202124"/>
                </a:solidFill>
                <a:effectLst/>
                <a:latin typeface="arial" panose="020B0604020202020204" pitchFamily="34" charset="0"/>
              </a:rPr>
              <a:t> with another computer. It enable a computer to connect with another computer, server or any </a:t>
            </a:r>
            <a:r>
              <a:rPr lang="en-US" b="1" i="0" dirty="0">
                <a:solidFill>
                  <a:srgbClr val="202124"/>
                </a:solidFill>
                <a:effectLst/>
                <a:latin typeface="arial" panose="020B0604020202020204" pitchFamily="34" charset="0"/>
              </a:rPr>
              <a:t>networking</a:t>
            </a:r>
            <a:r>
              <a:rPr lang="en-US" b="0" i="0" dirty="0">
                <a:solidFill>
                  <a:srgbClr val="202124"/>
                </a:solidFill>
                <a:effectLst/>
                <a:latin typeface="arial" panose="020B0604020202020204" pitchFamily="34" charset="0"/>
              </a:rPr>
              <a:t> device over an LAN connection. A </a:t>
            </a:r>
            <a:r>
              <a:rPr lang="en-US" b="1" i="0" dirty="0">
                <a:solidFill>
                  <a:srgbClr val="202124"/>
                </a:solidFill>
                <a:effectLst/>
                <a:latin typeface="arial" panose="020B0604020202020204" pitchFamily="34" charset="0"/>
              </a:rPr>
              <a:t>network adapter</a:t>
            </a:r>
            <a:r>
              <a:rPr lang="en-US" b="0" i="0" dirty="0">
                <a:solidFill>
                  <a:srgbClr val="202124"/>
                </a:solidFill>
                <a:effectLst/>
                <a:latin typeface="arial" panose="020B0604020202020204" pitchFamily="34" charset="0"/>
              </a:rPr>
              <a:t> can be used over a wired or wireless </a:t>
            </a:r>
            <a:r>
              <a:rPr lang="en-US" b="1" i="0" dirty="0">
                <a:solidFill>
                  <a:srgbClr val="202124"/>
                </a:solidFill>
                <a:effectLst/>
                <a:latin typeface="arial" panose="020B0604020202020204" pitchFamily="34" charset="0"/>
              </a:rPr>
              <a:t>network</a:t>
            </a:r>
            <a:r>
              <a:rPr lang="en-US" b="0" i="0" dirty="0">
                <a:solidFill>
                  <a:srgbClr val="202124"/>
                </a:solidFill>
                <a:effectLst/>
                <a:latin typeface="arial" panose="020B0604020202020204" pitchFamily="34" charset="0"/>
              </a:rPr>
              <a:t>.</a:t>
            </a:r>
          </a:p>
          <a:p>
            <a:endParaRPr lang="en-PH" dirty="0"/>
          </a:p>
        </p:txBody>
      </p:sp>
    </p:spTree>
    <p:extLst>
      <p:ext uri="{BB962C8B-B14F-4D97-AF65-F5344CB8AC3E}">
        <p14:creationId xmlns:p14="http://schemas.microsoft.com/office/powerpoint/2010/main" val="1778570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D728E9-0F60-42D6-B0E4-0602D646B692}"/>
              </a:ext>
            </a:extLst>
          </p:cNvPr>
          <p:cNvSpPr>
            <a:spLocks noGrp="1"/>
          </p:cNvSpPr>
          <p:nvPr>
            <p:ph type="title"/>
          </p:nvPr>
        </p:nvSpPr>
        <p:spPr>
          <a:xfrm>
            <a:off x="1039142" y="114149"/>
            <a:ext cx="11012131" cy="1018035"/>
          </a:xfrm>
        </p:spPr>
        <p:txBody>
          <a:bodyPr>
            <a:noAutofit/>
          </a:bodyPr>
          <a:lstStyle/>
          <a:p>
            <a:r>
              <a:rPr lang="en-US" b="1" dirty="0">
                <a:ln>
                  <a:solidFill>
                    <a:sysClr val="windowText" lastClr="000000"/>
                  </a:solidFill>
                </a:ln>
              </a:rPr>
              <a:t>Step 2: Required Tools, Equipment and Materials Tools</a:t>
            </a:r>
            <a:endParaRPr lang="en-PH" b="1" dirty="0">
              <a:ln>
                <a:solidFill>
                  <a:sysClr val="windowText" lastClr="000000"/>
                </a:solidFill>
              </a:ln>
            </a:endParaRPr>
          </a:p>
        </p:txBody>
      </p:sp>
      <p:sp>
        <p:nvSpPr>
          <p:cNvPr id="6" name="TextBox 5">
            <a:extLst>
              <a:ext uri="{FF2B5EF4-FFF2-40B4-BE49-F238E27FC236}">
                <a16:creationId xmlns:a16="http://schemas.microsoft.com/office/drawing/2014/main" id="{D0774D3D-81FB-4F54-9F42-E863C8746DE3}"/>
              </a:ext>
            </a:extLst>
          </p:cNvPr>
          <p:cNvSpPr txBox="1"/>
          <p:nvPr/>
        </p:nvSpPr>
        <p:spPr>
          <a:xfrm>
            <a:off x="0" y="1452860"/>
            <a:ext cx="12191999" cy="4542334"/>
          </a:xfrm>
          <a:prstGeom prst="rect">
            <a:avLst/>
          </a:prstGeom>
          <a:noFill/>
        </p:spPr>
        <p:txBody>
          <a:bodyPr wrap="square">
            <a:spAutoFit/>
          </a:bodyPr>
          <a:lstStyle/>
          <a:p>
            <a:pPr>
              <a:lnSpc>
                <a:spcPts val="5000"/>
              </a:lnSpc>
            </a:pPr>
            <a:r>
              <a:rPr lang="en-PH" sz="3600" i="1" dirty="0"/>
              <a:t>Materials</a:t>
            </a:r>
          </a:p>
          <a:p>
            <a:pPr marL="742950" indent="-742950">
              <a:lnSpc>
                <a:spcPts val="5000"/>
              </a:lnSpc>
              <a:buAutoNum type="arabicPeriod"/>
            </a:pPr>
            <a:r>
              <a:rPr lang="en-PH" sz="3600" dirty="0"/>
              <a:t>Cat5e or Cat6 UTP</a:t>
            </a:r>
          </a:p>
          <a:p>
            <a:pPr marL="742950" indent="-742950">
              <a:lnSpc>
                <a:spcPts val="5000"/>
              </a:lnSpc>
              <a:buAutoNum type="arabicPeriod"/>
            </a:pPr>
            <a:r>
              <a:rPr lang="en-PH" sz="3600" dirty="0"/>
              <a:t>Cat5e or Cat6 UTP Cable Crimp (Straight-through &amp; Crossover)</a:t>
            </a:r>
          </a:p>
          <a:p>
            <a:pPr marL="742950" indent="-742950">
              <a:lnSpc>
                <a:spcPts val="5000"/>
              </a:lnSpc>
              <a:buAutoNum type="arabicPeriod"/>
            </a:pPr>
            <a:r>
              <a:rPr lang="en-PH" sz="3600" dirty="0"/>
              <a:t>Raceways</a:t>
            </a:r>
          </a:p>
          <a:p>
            <a:pPr marL="742950" indent="-742950">
              <a:lnSpc>
                <a:spcPts val="5000"/>
              </a:lnSpc>
              <a:buAutoNum type="arabicPeriod"/>
            </a:pPr>
            <a:r>
              <a:rPr lang="en-PH" sz="3600" dirty="0"/>
              <a:t>Modular Box</a:t>
            </a:r>
          </a:p>
          <a:p>
            <a:pPr marL="742950" indent="-742950">
              <a:lnSpc>
                <a:spcPts val="5000"/>
              </a:lnSpc>
              <a:buAutoNum type="arabicPeriod"/>
            </a:pPr>
            <a:r>
              <a:rPr lang="en-PH" sz="3600" dirty="0"/>
              <a:t>Label maker (optional).</a:t>
            </a:r>
          </a:p>
        </p:txBody>
      </p:sp>
    </p:spTree>
    <p:extLst>
      <p:ext uri="{BB962C8B-B14F-4D97-AF65-F5344CB8AC3E}">
        <p14:creationId xmlns:p14="http://schemas.microsoft.com/office/powerpoint/2010/main" val="126148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EA46-59EC-42D2-B7EE-633845D73782}"/>
              </a:ext>
            </a:extLst>
          </p:cNvPr>
          <p:cNvSpPr>
            <a:spLocks noGrp="1"/>
          </p:cNvSpPr>
          <p:nvPr>
            <p:ph type="title"/>
          </p:nvPr>
        </p:nvSpPr>
        <p:spPr/>
        <p:txBody>
          <a:bodyPr>
            <a:normAutofit/>
          </a:bodyPr>
          <a:lstStyle/>
          <a:p>
            <a:r>
              <a:rPr lang="en-US" sz="5400" b="1" dirty="0">
                <a:ln>
                  <a:solidFill>
                    <a:sysClr val="windowText" lastClr="000000"/>
                  </a:solidFill>
                </a:ln>
              </a:rPr>
              <a:t>Step 3: Measure and Run the Cables</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A02E5613-807F-4184-B7D0-F6D4DF9D0D43}"/>
              </a:ext>
            </a:extLst>
          </p:cNvPr>
          <p:cNvSpPr>
            <a:spLocks noGrp="1"/>
          </p:cNvSpPr>
          <p:nvPr>
            <p:ph idx="1"/>
          </p:nvPr>
        </p:nvSpPr>
        <p:spPr>
          <a:xfrm>
            <a:off x="678423" y="2099187"/>
            <a:ext cx="10972800" cy="2796663"/>
          </a:xfrm>
        </p:spPr>
        <p:txBody>
          <a:bodyPr>
            <a:normAutofit/>
          </a:bodyPr>
          <a:lstStyle/>
          <a:p>
            <a:pPr>
              <a:lnSpc>
                <a:spcPts val="5000"/>
              </a:lnSpc>
            </a:pPr>
            <a:r>
              <a:rPr lang="en-US" sz="3600" dirty="0"/>
              <a:t>There are a number of ways to do this. You can estimate, measure from floor plans, run one, etc.</a:t>
            </a:r>
            <a:endParaRPr lang="en-PH" sz="3600" dirty="0"/>
          </a:p>
        </p:txBody>
      </p:sp>
    </p:spTree>
    <p:extLst>
      <p:ext uri="{BB962C8B-B14F-4D97-AF65-F5344CB8AC3E}">
        <p14:creationId xmlns:p14="http://schemas.microsoft.com/office/powerpoint/2010/main" val="2845566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315E-127B-4597-B2C1-F7B08CC8BBA8}"/>
              </a:ext>
            </a:extLst>
          </p:cNvPr>
          <p:cNvSpPr>
            <a:spLocks noGrp="1"/>
          </p:cNvSpPr>
          <p:nvPr>
            <p:ph type="title"/>
          </p:nvPr>
        </p:nvSpPr>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
        <p:nvSpPr>
          <p:cNvPr id="3" name="Content Placeholder 2">
            <a:extLst>
              <a:ext uri="{FF2B5EF4-FFF2-40B4-BE49-F238E27FC236}">
                <a16:creationId xmlns:a16="http://schemas.microsoft.com/office/drawing/2014/main" id="{E6FE7504-B8FC-44E4-9C95-E088ECA92EF6}"/>
              </a:ext>
            </a:extLst>
          </p:cNvPr>
          <p:cNvSpPr>
            <a:spLocks noGrp="1"/>
          </p:cNvSpPr>
          <p:nvPr>
            <p:ph idx="1"/>
          </p:nvPr>
        </p:nvSpPr>
        <p:spPr>
          <a:xfrm>
            <a:off x="668595" y="1573162"/>
            <a:ext cx="4991100" cy="4758813"/>
          </a:xfrm>
        </p:spPr>
        <p:txBody>
          <a:bodyPr>
            <a:normAutofit/>
          </a:bodyPr>
          <a:lstStyle/>
          <a:p>
            <a:pPr algn="just"/>
            <a:r>
              <a:rPr lang="en-US" sz="3600" i="1" dirty="0"/>
              <a:t>Strip the sheath</a:t>
            </a:r>
          </a:p>
          <a:p>
            <a:pPr marL="1257300" indent="-533400" algn="just">
              <a:buFont typeface="+mj-lt"/>
              <a:buAutoNum type="alphaLcPeriod"/>
            </a:pPr>
            <a:r>
              <a:rPr lang="en-US" sz="3600" dirty="0"/>
              <a:t>Remove the cable sheath 2.54 cm (1 inch) from the end of the cable.</a:t>
            </a:r>
            <a:endParaRPr lang="en-PH" sz="3600" dirty="0"/>
          </a:p>
        </p:txBody>
      </p:sp>
      <p:pic>
        <p:nvPicPr>
          <p:cNvPr id="4098" name="Picture 2" descr="Cat 6 UTP Unshielded PVC Sheath LAN Cable,China Cat 6 UTP Unshielded PVC  Sheath LAN Cable Manufacturer">
            <a:extLst>
              <a:ext uri="{FF2B5EF4-FFF2-40B4-BE49-F238E27FC236}">
                <a16:creationId xmlns:a16="http://schemas.microsoft.com/office/drawing/2014/main" id="{E7DC2CD3-1865-4E47-8AFB-8817BD723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123" y="1695601"/>
            <a:ext cx="49911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977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4E4B3-4CDE-4BA9-9877-D32991FD7B5D}"/>
              </a:ext>
            </a:extLst>
          </p:cNvPr>
          <p:cNvSpPr>
            <a:spLocks noGrp="1"/>
          </p:cNvSpPr>
          <p:nvPr>
            <p:ph idx="1"/>
          </p:nvPr>
        </p:nvSpPr>
        <p:spPr>
          <a:xfrm>
            <a:off x="457200" y="1382662"/>
            <a:ext cx="11194023" cy="4758813"/>
          </a:xfrm>
        </p:spPr>
        <p:txBody>
          <a:bodyPr>
            <a:noAutofit/>
          </a:bodyPr>
          <a:lstStyle/>
          <a:p>
            <a:r>
              <a:rPr lang="en-US" sz="3600" i="1" dirty="0"/>
              <a:t>Position wires in data jack</a:t>
            </a:r>
          </a:p>
          <a:p>
            <a:pPr marL="1619250" indent="-533400" algn="just">
              <a:buFont typeface="+mj-lt"/>
              <a:buAutoNum type="alphaLcPeriod"/>
            </a:pPr>
            <a:r>
              <a:rPr lang="en-US" sz="3600" dirty="0"/>
              <a:t>Position wires in the proper channels on the RJ-45 jack maintaining the twists as close to the jack as possible. The diagram that follows shows an example of how to place the wires with one type of jack. </a:t>
            </a:r>
            <a:endParaRPr lang="en-PH" sz="3600" dirty="0"/>
          </a:p>
        </p:txBody>
      </p:sp>
      <p:sp>
        <p:nvSpPr>
          <p:cNvPr id="4" name="Title 1">
            <a:extLst>
              <a:ext uri="{FF2B5EF4-FFF2-40B4-BE49-F238E27FC236}">
                <a16:creationId xmlns:a16="http://schemas.microsoft.com/office/drawing/2014/main" id="{ED7B5D85-0E36-443C-A5D3-A277F210A53D}"/>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Tree>
    <p:extLst>
      <p:ext uri="{BB962C8B-B14F-4D97-AF65-F5344CB8AC3E}">
        <p14:creationId xmlns:p14="http://schemas.microsoft.com/office/powerpoint/2010/main" val="518104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45184-8C82-4693-BE00-C429C1FE9849}"/>
              </a:ext>
            </a:extLst>
          </p:cNvPr>
          <p:cNvSpPr>
            <a:spLocks noGrp="1"/>
          </p:cNvSpPr>
          <p:nvPr>
            <p:ph idx="1"/>
          </p:nvPr>
        </p:nvSpPr>
        <p:spPr>
          <a:xfrm>
            <a:off x="668595" y="1573162"/>
            <a:ext cx="6189405" cy="4758813"/>
          </a:xfrm>
        </p:spPr>
        <p:txBody>
          <a:bodyPr>
            <a:normAutofit/>
          </a:bodyPr>
          <a:lstStyle/>
          <a:p>
            <a:pPr marL="742950" indent="-742950" algn="just">
              <a:buFont typeface="+mj-lt"/>
              <a:buAutoNum type="alphaLcPeriod" startAt="2"/>
            </a:pPr>
            <a:r>
              <a:rPr lang="en-US" sz="3600" dirty="0"/>
              <a:t>Most jacks have the channels color-coded to indicate where the wires go. The following photo of the jack shows one model. Jacks are typically stamped to indicate whether they are T568A or T568B.</a:t>
            </a:r>
            <a:endParaRPr lang="en-PH" sz="3600" dirty="0"/>
          </a:p>
        </p:txBody>
      </p:sp>
      <p:sp>
        <p:nvSpPr>
          <p:cNvPr id="4" name="Title 1">
            <a:extLst>
              <a:ext uri="{FF2B5EF4-FFF2-40B4-BE49-F238E27FC236}">
                <a16:creationId xmlns:a16="http://schemas.microsoft.com/office/drawing/2014/main" id="{C0FB5DE1-AD5E-4183-BC57-85E8C6267D68}"/>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pic>
        <p:nvPicPr>
          <p:cNvPr id="5122" name="Picture 2" descr="Keystone Jack RJ45 Ethernet Module Cat6 Network Coupler Punch Down Adapter  Compatible Cat 6/5e/5 Connector(10-Pack White) on Galleon Philippines">
            <a:extLst>
              <a:ext uri="{FF2B5EF4-FFF2-40B4-BE49-F238E27FC236}">
                <a16:creationId xmlns:a16="http://schemas.microsoft.com/office/drawing/2014/main" id="{0965FC11-38B7-440D-9CDE-8D8A8404C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573162"/>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513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BFA4F-A393-4DC8-923B-E331B7E2B335}"/>
              </a:ext>
            </a:extLst>
          </p:cNvPr>
          <p:cNvSpPr>
            <a:spLocks noGrp="1"/>
          </p:cNvSpPr>
          <p:nvPr>
            <p:ph idx="1"/>
          </p:nvPr>
        </p:nvSpPr>
        <p:spPr>
          <a:xfrm>
            <a:off x="668595" y="1573162"/>
            <a:ext cx="8970705" cy="4758813"/>
          </a:xfrm>
        </p:spPr>
        <p:txBody>
          <a:bodyPr>
            <a:normAutofit lnSpcReduction="10000"/>
          </a:bodyPr>
          <a:lstStyle/>
          <a:p>
            <a:r>
              <a:rPr lang="en-US" sz="3600" i="1" dirty="0"/>
              <a:t>Punch down the data jack </a:t>
            </a:r>
          </a:p>
          <a:p>
            <a:pPr marL="1619250" indent="-533400" algn="just">
              <a:buFont typeface="+mj-lt"/>
              <a:buAutoNum type="alphaLcPeriod"/>
            </a:pPr>
            <a:r>
              <a:rPr lang="en-US" sz="3600" dirty="0"/>
              <a:t>Use the punch tool to push conductors into the channels. Make sure to position the cutting side of the punch tool so that it faces the outside of the jack. If this is not done, it will cut the wire being punched. Try tilting the handle of the punch tool a little to the outside, so it will cut better.</a:t>
            </a:r>
            <a:endParaRPr lang="en-PH" sz="3600" i="1" dirty="0"/>
          </a:p>
        </p:txBody>
      </p:sp>
      <p:sp>
        <p:nvSpPr>
          <p:cNvPr id="4" name="Title 1">
            <a:extLst>
              <a:ext uri="{FF2B5EF4-FFF2-40B4-BE49-F238E27FC236}">
                <a16:creationId xmlns:a16="http://schemas.microsoft.com/office/drawing/2014/main" id="{F90EBD97-2A92-48E9-AF5A-96CE15FA4746}"/>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pic>
        <p:nvPicPr>
          <p:cNvPr id="6" name="Picture 5">
            <a:extLst>
              <a:ext uri="{FF2B5EF4-FFF2-40B4-BE49-F238E27FC236}">
                <a16:creationId xmlns:a16="http://schemas.microsoft.com/office/drawing/2014/main" id="{5C800D28-3DF6-4D90-84E1-C1B579C9542D}"/>
              </a:ext>
            </a:extLst>
          </p:cNvPr>
          <p:cNvPicPr>
            <a:picLocks noChangeAspect="1"/>
          </p:cNvPicPr>
          <p:nvPr/>
        </p:nvPicPr>
        <p:blipFill>
          <a:blip r:embed="rId3"/>
          <a:stretch>
            <a:fillRect/>
          </a:stretch>
        </p:blipFill>
        <p:spPr>
          <a:xfrm rot="3665317">
            <a:off x="8368771" y="2670993"/>
            <a:ext cx="4636556" cy="2908963"/>
          </a:xfrm>
          <a:prstGeom prst="rect">
            <a:avLst/>
          </a:prstGeom>
        </p:spPr>
      </p:pic>
    </p:spTree>
    <p:extLst>
      <p:ext uri="{BB962C8B-B14F-4D97-AF65-F5344CB8AC3E}">
        <p14:creationId xmlns:p14="http://schemas.microsoft.com/office/powerpoint/2010/main" val="3465936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22712-BD0C-4428-AFA4-02ABE5607B14}"/>
              </a:ext>
            </a:extLst>
          </p:cNvPr>
          <p:cNvSpPr>
            <a:spLocks noGrp="1"/>
          </p:cNvSpPr>
          <p:nvPr>
            <p:ph idx="1"/>
          </p:nvPr>
        </p:nvSpPr>
        <p:spPr>
          <a:xfrm>
            <a:off x="0" y="1192162"/>
            <a:ext cx="12192000" cy="4758813"/>
          </a:xfrm>
        </p:spPr>
        <p:txBody>
          <a:bodyPr>
            <a:noAutofit/>
          </a:bodyPr>
          <a:lstStyle/>
          <a:p>
            <a:pPr marL="0" indent="0" algn="just">
              <a:buNone/>
            </a:pPr>
            <a:r>
              <a:rPr lang="en-US" sz="3500" i="1" dirty="0"/>
              <a:t>Punch down the data jack </a:t>
            </a:r>
          </a:p>
          <a:p>
            <a:pPr marL="742950" indent="-742950" algn="just">
              <a:buFont typeface="+mj-lt"/>
              <a:buAutoNum type="alphaLcPeriod" startAt="2"/>
            </a:pPr>
            <a:r>
              <a:rPr lang="en-US" sz="3500" dirty="0"/>
              <a:t>If any wire remains attached after using the punch tool, simply twist the ends gently to remove them. Then place the clips on the jack, and tighten them. Make sure that no more than 1.27 cm (one half inch) of untwisted wire is between the end of the cable jacket and the channels on the jack. Attach the faceplate.</a:t>
            </a:r>
          </a:p>
          <a:p>
            <a:pPr marL="742950" indent="-742950" algn="just">
              <a:buFont typeface="+mj-lt"/>
              <a:buAutoNum type="alphaLcPeriod" startAt="2"/>
            </a:pPr>
            <a:r>
              <a:rPr lang="en-US" sz="3500" dirty="0"/>
              <a:t>Snap the jack into the faceplate by pushing it from the back side. Make sure when this is done, that the jack is right-side up so the clip faces down when the wall plate is mounted.</a:t>
            </a:r>
            <a:endParaRPr lang="en-PH" sz="3500" dirty="0"/>
          </a:p>
        </p:txBody>
      </p:sp>
      <p:sp>
        <p:nvSpPr>
          <p:cNvPr id="4" name="Title 1">
            <a:extLst>
              <a:ext uri="{FF2B5EF4-FFF2-40B4-BE49-F238E27FC236}">
                <a16:creationId xmlns:a16="http://schemas.microsoft.com/office/drawing/2014/main" id="{E8241B02-A368-47F1-AD05-10F51D932B7E}"/>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Tree>
    <p:extLst>
      <p:ext uri="{BB962C8B-B14F-4D97-AF65-F5344CB8AC3E}">
        <p14:creationId xmlns:p14="http://schemas.microsoft.com/office/powerpoint/2010/main" val="481875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94D92-0C68-410B-AE37-7F70BEBA5A6A}"/>
              </a:ext>
            </a:extLst>
          </p:cNvPr>
          <p:cNvSpPr>
            <a:spLocks noGrp="1"/>
          </p:cNvSpPr>
          <p:nvPr>
            <p:ph idx="1"/>
          </p:nvPr>
        </p:nvSpPr>
        <p:spPr>
          <a:xfrm>
            <a:off x="516195" y="1211212"/>
            <a:ext cx="10972800" cy="4758813"/>
          </a:xfrm>
        </p:spPr>
        <p:txBody>
          <a:bodyPr>
            <a:noAutofit/>
          </a:bodyPr>
          <a:lstStyle/>
          <a:p>
            <a:pPr marL="0" indent="0" algn="just">
              <a:buNone/>
            </a:pPr>
            <a:r>
              <a:rPr lang="en-US" sz="3600" i="1" dirty="0"/>
              <a:t>Punch down the data jack </a:t>
            </a:r>
          </a:p>
          <a:p>
            <a:pPr marL="742950" indent="-742950" algn="just">
              <a:buFont typeface="+mj-lt"/>
              <a:buAutoNum type="alphaLcPeriod" startAt="4"/>
            </a:pPr>
            <a:r>
              <a:rPr lang="en-US" sz="3600" dirty="0"/>
              <a:t>Use the screws to attach the faceplate to either the box or to the bracket. If there is a surface mounted box, keep in mind that it might hold 30-60 cm (1-2 feet) of excess cable. Then it will be necessary to either slide the cable through the tie-wraps, or pull back the raceway that covers it, in order to push the excess cable back into the wall. If there is a flush-mounted jack, all that is needed is to push the excess cable back into the wall.</a:t>
            </a:r>
            <a:endParaRPr lang="en-PH" sz="3600" dirty="0"/>
          </a:p>
        </p:txBody>
      </p:sp>
      <p:sp>
        <p:nvSpPr>
          <p:cNvPr id="4" name="Title 1">
            <a:extLst>
              <a:ext uri="{FF2B5EF4-FFF2-40B4-BE49-F238E27FC236}">
                <a16:creationId xmlns:a16="http://schemas.microsoft.com/office/drawing/2014/main" id="{C0D4386A-3A05-4C60-B768-763894F60AE2}"/>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Tree>
    <p:extLst>
      <p:ext uri="{BB962C8B-B14F-4D97-AF65-F5344CB8AC3E}">
        <p14:creationId xmlns:p14="http://schemas.microsoft.com/office/powerpoint/2010/main" val="395716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D2307-4195-4ED7-BE98-375E9F47EF88}"/>
              </a:ext>
            </a:extLst>
          </p:cNvPr>
          <p:cNvSpPr>
            <a:spLocks noGrp="1"/>
          </p:cNvSpPr>
          <p:nvPr>
            <p:ph idx="1"/>
          </p:nvPr>
        </p:nvSpPr>
        <p:spPr>
          <a:xfrm>
            <a:off x="516195" y="1306462"/>
            <a:ext cx="10972800" cy="4758813"/>
          </a:xfrm>
        </p:spPr>
        <p:txBody>
          <a:bodyPr>
            <a:noAutofit/>
          </a:bodyPr>
          <a:lstStyle/>
          <a:p>
            <a:pPr algn="just"/>
            <a:r>
              <a:rPr lang="en-US" sz="3600" i="1" dirty="0"/>
              <a:t>Punch down the patch panel </a:t>
            </a:r>
          </a:p>
          <a:p>
            <a:pPr marL="742950" indent="-742950" algn="just">
              <a:buFont typeface="+mj-lt"/>
              <a:buAutoNum type="alphaLcPeriod"/>
            </a:pPr>
            <a:r>
              <a:rPr lang="en-US" sz="3600" dirty="0"/>
              <a:t>On the opposite end of the cabling, remove the jacket 2.54 cm (1 inch) from the cable.</a:t>
            </a:r>
          </a:p>
          <a:p>
            <a:pPr marL="742950" indent="-742950" algn="just">
              <a:buFont typeface="+mj-lt"/>
              <a:buAutoNum type="alphaLcPeriod"/>
            </a:pPr>
            <a:r>
              <a:rPr lang="en-US" sz="3600" dirty="0"/>
              <a:t>Lay the wires down in the patch panel so that the colors of the wires correspond exactly to the colors indicated on the pin locations in the same manner as the data jack was punched down.</a:t>
            </a:r>
          </a:p>
          <a:p>
            <a:pPr marL="742950" indent="-742950" algn="just">
              <a:buFont typeface="+mj-lt"/>
              <a:buAutoNum type="alphaLcPeriod"/>
            </a:pPr>
            <a:r>
              <a:rPr lang="en-US" sz="3600" dirty="0"/>
              <a:t>Keep the sheath within .64 cm (¼ inch) of where the wires begin branching out to their pin locations.</a:t>
            </a:r>
            <a:endParaRPr lang="en-PH" sz="3600" i="1" dirty="0"/>
          </a:p>
        </p:txBody>
      </p:sp>
      <p:sp>
        <p:nvSpPr>
          <p:cNvPr id="4" name="Title 1">
            <a:extLst>
              <a:ext uri="{FF2B5EF4-FFF2-40B4-BE49-F238E27FC236}">
                <a16:creationId xmlns:a16="http://schemas.microsoft.com/office/drawing/2014/main" id="{2B51EF4E-6198-4E92-A9DB-7972A9A9BF7C}"/>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Tree>
    <p:extLst>
      <p:ext uri="{BB962C8B-B14F-4D97-AF65-F5344CB8AC3E}">
        <p14:creationId xmlns:p14="http://schemas.microsoft.com/office/powerpoint/2010/main" val="393872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A723F-4A4D-4F0E-9E7B-4241CEC4EA3C}"/>
              </a:ext>
            </a:extLst>
          </p:cNvPr>
          <p:cNvSpPr>
            <a:spLocks noGrp="1"/>
          </p:cNvSpPr>
          <p:nvPr>
            <p:ph idx="1"/>
          </p:nvPr>
        </p:nvSpPr>
        <p:spPr/>
        <p:txBody>
          <a:bodyPr/>
          <a:lstStyle/>
          <a:p>
            <a:r>
              <a:rPr lang="en-US" i="1" dirty="0"/>
              <a:t>Punch down the patch panel</a:t>
            </a:r>
          </a:p>
          <a:p>
            <a:pPr marL="742950" indent="-742950" algn="just">
              <a:buFont typeface="+mj-lt"/>
              <a:buAutoNum type="alphaLcPeriod" startAt="4"/>
            </a:pPr>
            <a:r>
              <a:rPr lang="en-US" dirty="0"/>
              <a:t>Do not untwist the wires more than necessary to lay them down at the pin locations. A good way to keep from untwisting too much is to hold down the wires next to the patch panel with one finger while using the other hand to pull apart each end as you lay it across the connector. </a:t>
            </a:r>
            <a:endParaRPr lang="en-PH" dirty="0"/>
          </a:p>
        </p:txBody>
      </p:sp>
      <p:sp>
        <p:nvSpPr>
          <p:cNvPr id="4" name="Title 1">
            <a:extLst>
              <a:ext uri="{FF2B5EF4-FFF2-40B4-BE49-F238E27FC236}">
                <a16:creationId xmlns:a16="http://schemas.microsoft.com/office/drawing/2014/main" id="{0A6252F5-548F-4236-AE07-2C85EBBBB8BC}"/>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spTree>
    <p:extLst>
      <p:ext uri="{BB962C8B-B14F-4D97-AF65-F5344CB8AC3E}">
        <p14:creationId xmlns:p14="http://schemas.microsoft.com/office/powerpoint/2010/main" val="312068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B35C-BF71-4DB4-9307-A7EA7D4FB291}"/>
              </a:ext>
            </a:extLst>
          </p:cNvPr>
          <p:cNvSpPr>
            <a:spLocks noGrp="1"/>
          </p:cNvSpPr>
          <p:nvPr>
            <p:ph type="title"/>
          </p:nvPr>
        </p:nvSpPr>
        <p:spPr/>
        <p:txBody>
          <a:bodyPr>
            <a:normAutofit/>
          </a:bodyPr>
          <a:lstStyle/>
          <a:p>
            <a:r>
              <a:rPr lang="en-US" sz="5400" b="1" dirty="0">
                <a:ln>
                  <a:solidFill>
                    <a:schemeClr val="tx1">
                      <a:lumMod val="85000"/>
                      <a:lumOff val="15000"/>
                    </a:schemeClr>
                  </a:solidFill>
                </a:ln>
              </a:rPr>
              <a:t>Resources</a:t>
            </a:r>
            <a:endParaRPr lang="en-PH" sz="5400" b="1" dirty="0">
              <a:ln>
                <a:solidFill>
                  <a:schemeClr val="tx1">
                    <a:lumMod val="85000"/>
                    <a:lumOff val="15000"/>
                  </a:schemeClr>
                </a:solidFill>
              </a:ln>
            </a:endParaRPr>
          </a:p>
        </p:txBody>
      </p:sp>
      <p:pic>
        <p:nvPicPr>
          <p:cNvPr id="5122" name="Picture 2" descr="Black Friday Printer Deals 2020: Cheap printer offers and sales | TechRadar">
            <a:extLst>
              <a:ext uri="{FF2B5EF4-FFF2-40B4-BE49-F238E27FC236}">
                <a16:creationId xmlns:a16="http://schemas.microsoft.com/office/drawing/2014/main" id="{EE26D285-1492-4C99-8D0B-D6F4EF3A2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2282"/>
            <a:ext cx="4495797" cy="25288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nd Fax Online Without a Fax Machine | RingCentral">
            <a:extLst>
              <a:ext uri="{FF2B5EF4-FFF2-40B4-BE49-F238E27FC236}">
                <a16:creationId xmlns:a16="http://schemas.microsoft.com/office/drawing/2014/main" id="{702D37BC-1726-463C-A81A-958722103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929" y="1283463"/>
            <a:ext cx="3467651" cy="3228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Networking">
            <a:extLst>
              <a:ext uri="{FF2B5EF4-FFF2-40B4-BE49-F238E27FC236}">
                <a16:creationId xmlns:a16="http://schemas.microsoft.com/office/drawing/2014/main" id="{AFBD7C96-EEB1-47A9-9A06-1D564CFBD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69" y="4512156"/>
            <a:ext cx="9523062" cy="2345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79FE91-1BC4-CD46-B5A5-887A29AB253C}"/>
              </a:ext>
            </a:extLst>
          </p:cNvPr>
          <p:cNvSpPr txBox="1"/>
          <p:nvPr/>
        </p:nvSpPr>
        <p:spPr>
          <a:xfrm>
            <a:off x="234682" y="1349777"/>
            <a:ext cx="7948735" cy="1200329"/>
          </a:xfrm>
          <a:prstGeom prst="rect">
            <a:avLst/>
          </a:prstGeom>
          <a:noFill/>
        </p:spPr>
        <p:txBody>
          <a:bodyPr wrap="square">
            <a:spAutoFit/>
          </a:bodyPr>
          <a:lstStyle/>
          <a:p>
            <a:pPr marL="171450" indent="-171450">
              <a:buFontTx/>
              <a:buChar char="-"/>
            </a:pPr>
            <a:r>
              <a:rPr lang="en-US" sz="2400" dirty="0"/>
              <a:t>Anything available to a client on the network is considered a resource printers, data, fax devices and other network devices and information are resources. </a:t>
            </a:r>
          </a:p>
        </p:txBody>
      </p:sp>
    </p:spTree>
    <p:extLst>
      <p:ext uri="{BB962C8B-B14F-4D97-AF65-F5344CB8AC3E}">
        <p14:creationId xmlns:p14="http://schemas.microsoft.com/office/powerpoint/2010/main" val="42279803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CFA41-4391-4ACF-82A0-B80289A602A7}"/>
              </a:ext>
            </a:extLst>
          </p:cNvPr>
          <p:cNvSpPr>
            <a:spLocks noGrp="1"/>
          </p:cNvSpPr>
          <p:nvPr>
            <p:ph idx="1"/>
          </p:nvPr>
        </p:nvSpPr>
        <p:spPr>
          <a:xfrm>
            <a:off x="668595" y="1573163"/>
            <a:ext cx="11012131" cy="2103488"/>
          </a:xfrm>
        </p:spPr>
        <p:txBody>
          <a:bodyPr>
            <a:normAutofit/>
          </a:bodyPr>
          <a:lstStyle/>
          <a:p>
            <a:r>
              <a:rPr lang="en-US" sz="3600" i="1" dirty="0"/>
              <a:t>Punch down the patch panel </a:t>
            </a:r>
          </a:p>
          <a:p>
            <a:pPr marL="742950" indent="-742950" algn="just">
              <a:buFont typeface="+mj-lt"/>
              <a:buAutoNum type="alphaLcPeriod" startAt="5"/>
            </a:pPr>
            <a:r>
              <a:rPr lang="en-US" sz="3600" dirty="0"/>
              <a:t>The following figure shows a large punch down patch panel with carefully routed cabling.</a:t>
            </a:r>
            <a:endParaRPr lang="en-PH" sz="3600" i="1" dirty="0"/>
          </a:p>
        </p:txBody>
      </p:sp>
      <p:sp>
        <p:nvSpPr>
          <p:cNvPr id="4" name="Title 1">
            <a:extLst>
              <a:ext uri="{FF2B5EF4-FFF2-40B4-BE49-F238E27FC236}">
                <a16:creationId xmlns:a16="http://schemas.microsoft.com/office/drawing/2014/main" id="{0350CC1A-06B1-4B93-AF5F-BE236F2B4212}"/>
              </a:ext>
            </a:extLst>
          </p:cNvPr>
          <p:cNvSpPr>
            <a:spLocks noGrp="1"/>
          </p:cNvSpPr>
          <p:nvPr>
            <p:ph type="title"/>
          </p:nvPr>
        </p:nvSpPr>
        <p:spPr>
          <a:xfrm>
            <a:off x="639092" y="171299"/>
            <a:ext cx="11012131" cy="1018035"/>
          </a:xfrm>
        </p:spPr>
        <p:txBody>
          <a:bodyPr>
            <a:noAutofit/>
          </a:bodyPr>
          <a:lstStyle/>
          <a:p>
            <a:r>
              <a:rPr lang="en-US" sz="4600" b="1" dirty="0">
                <a:ln>
                  <a:solidFill>
                    <a:sysClr val="windowText" lastClr="000000"/>
                  </a:solidFill>
                </a:ln>
              </a:rPr>
              <a:t>Step 4: Connect the Wires to the Patch Panel</a:t>
            </a:r>
            <a:endParaRPr lang="en-PH" sz="4600" b="1" dirty="0">
              <a:ln>
                <a:solidFill>
                  <a:sysClr val="windowText" lastClr="000000"/>
                </a:solidFill>
              </a:ln>
            </a:endParaRPr>
          </a:p>
        </p:txBody>
      </p:sp>
      <p:pic>
        <p:nvPicPr>
          <p:cNvPr id="6" name="Picture 5">
            <a:extLst>
              <a:ext uri="{FF2B5EF4-FFF2-40B4-BE49-F238E27FC236}">
                <a16:creationId xmlns:a16="http://schemas.microsoft.com/office/drawing/2014/main" id="{58340FE8-20E0-44BE-B413-19F9BDD592D7}"/>
              </a:ext>
            </a:extLst>
          </p:cNvPr>
          <p:cNvPicPr>
            <a:picLocks noChangeAspect="1"/>
          </p:cNvPicPr>
          <p:nvPr/>
        </p:nvPicPr>
        <p:blipFill>
          <a:blip r:embed="rId2"/>
          <a:stretch>
            <a:fillRect/>
          </a:stretch>
        </p:blipFill>
        <p:spPr>
          <a:xfrm>
            <a:off x="3383756" y="3449307"/>
            <a:ext cx="5424488" cy="3237394"/>
          </a:xfrm>
          <a:prstGeom prst="rect">
            <a:avLst/>
          </a:prstGeom>
        </p:spPr>
      </p:pic>
    </p:spTree>
    <p:extLst>
      <p:ext uri="{BB962C8B-B14F-4D97-AF65-F5344CB8AC3E}">
        <p14:creationId xmlns:p14="http://schemas.microsoft.com/office/powerpoint/2010/main" val="2512474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A1992-1203-41F0-9D65-B683CA0BC187}"/>
              </a:ext>
            </a:extLst>
          </p:cNvPr>
          <p:cNvSpPr>
            <a:spLocks noGrp="1"/>
          </p:cNvSpPr>
          <p:nvPr>
            <p:ph idx="1"/>
          </p:nvPr>
        </p:nvSpPr>
        <p:spPr/>
        <p:txBody>
          <a:bodyPr>
            <a:normAutofit/>
          </a:bodyPr>
          <a:lstStyle/>
          <a:p>
            <a:pPr marL="742950" indent="-742950" algn="just">
              <a:buFont typeface="+mj-lt"/>
              <a:buAutoNum type="alphaLcPeriod"/>
            </a:pPr>
            <a:r>
              <a:rPr lang="en-US" sz="3600" dirty="0"/>
              <a:t>Obtain two straight-through Ethernet patch cables and verify they both function properly using a simple cable tester.</a:t>
            </a:r>
          </a:p>
          <a:p>
            <a:pPr marL="742950" indent="-742950" algn="just">
              <a:buFont typeface="+mj-lt"/>
              <a:buAutoNum type="alphaLcPeriod"/>
            </a:pPr>
            <a:r>
              <a:rPr lang="en-US" sz="3600" dirty="0"/>
              <a:t>Connect one end of one of the straight-through Ethernet patch cables to the data jack outlet and one end of the other straight-through cable to the jack at the patch panel. </a:t>
            </a:r>
            <a:endParaRPr lang="en-PH" sz="3600" dirty="0"/>
          </a:p>
        </p:txBody>
      </p:sp>
      <p:sp>
        <p:nvSpPr>
          <p:cNvPr id="4" name="Title 1">
            <a:extLst>
              <a:ext uri="{FF2B5EF4-FFF2-40B4-BE49-F238E27FC236}">
                <a16:creationId xmlns:a16="http://schemas.microsoft.com/office/drawing/2014/main" id="{FF36A570-4A3F-456A-9E53-9EB7DA80C643}"/>
              </a:ext>
            </a:extLst>
          </p:cNvPr>
          <p:cNvSpPr>
            <a:spLocks noGrp="1"/>
          </p:cNvSpPr>
          <p:nvPr>
            <p:ph type="title"/>
          </p:nvPr>
        </p:nvSpPr>
        <p:spPr>
          <a:xfrm>
            <a:off x="2209800" y="56999"/>
            <a:ext cx="9982200" cy="1018035"/>
          </a:xfrm>
        </p:spPr>
        <p:txBody>
          <a:bodyPr>
            <a:noAutofit/>
          </a:bodyPr>
          <a:lstStyle/>
          <a:p>
            <a:r>
              <a:rPr lang="en-US" sz="4600" b="1" dirty="0">
                <a:ln>
                  <a:solidFill>
                    <a:sysClr val="windowText" lastClr="000000"/>
                  </a:solidFill>
                </a:ln>
              </a:rPr>
              <a:t>Step 5: Test the data jack and patch panel terminations</a:t>
            </a:r>
            <a:endParaRPr lang="en-PH" sz="4600" b="1" dirty="0">
              <a:ln>
                <a:solidFill>
                  <a:sysClr val="windowText" lastClr="000000"/>
                </a:solidFill>
              </a:ln>
            </a:endParaRPr>
          </a:p>
        </p:txBody>
      </p:sp>
    </p:spTree>
    <p:extLst>
      <p:ext uri="{BB962C8B-B14F-4D97-AF65-F5344CB8AC3E}">
        <p14:creationId xmlns:p14="http://schemas.microsoft.com/office/powerpoint/2010/main" val="1727837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C6AB26-7248-4B8B-9ED8-2CA5D3D0C0E2}"/>
              </a:ext>
            </a:extLst>
          </p:cNvPr>
          <p:cNvPicPr>
            <a:picLocks noChangeAspect="1"/>
          </p:cNvPicPr>
          <p:nvPr/>
        </p:nvPicPr>
        <p:blipFill>
          <a:blip r:embed="rId2"/>
          <a:stretch>
            <a:fillRect/>
          </a:stretch>
        </p:blipFill>
        <p:spPr>
          <a:xfrm>
            <a:off x="3274586" y="1280037"/>
            <a:ext cx="5164564" cy="3175428"/>
          </a:xfrm>
          <a:prstGeom prst="rect">
            <a:avLst/>
          </a:prstGeom>
        </p:spPr>
      </p:pic>
      <p:sp>
        <p:nvSpPr>
          <p:cNvPr id="6" name="Title 1">
            <a:extLst>
              <a:ext uri="{FF2B5EF4-FFF2-40B4-BE49-F238E27FC236}">
                <a16:creationId xmlns:a16="http://schemas.microsoft.com/office/drawing/2014/main" id="{00E271C1-FF6D-4DF2-9869-C8C305C81ED5}"/>
              </a:ext>
            </a:extLst>
          </p:cNvPr>
          <p:cNvSpPr>
            <a:spLocks noGrp="1"/>
          </p:cNvSpPr>
          <p:nvPr>
            <p:ph type="title"/>
          </p:nvPr>
        </p:nvSpPr>
        <p:spPr>
          <a:xfrm>
            <a:off x="2209800" y="56999"/>
            <a:ext cx="9982200" cy="1018035"/>
          </a:xfrm>
        </p:spPr>
        <p:txBody>
          <a:bodyPr>
            <a:noAutofit/>
          </a:bodyPr>
          <a:lstStyle/>
          <a:p>
            <a:r>
              <a:rPr lang="en-US" sz="4600" b="1" dirty="0">
                <a:ln>
                  <a:solidFill>
                    <a:sysClr val="windowText" lastClr="000000"/>
                  </a:solidFill>
                </a:ln>
              </a:rPr>
              <a:t>Step 5: Test the data jack and patch panel terminations</a:t>
            </a:r>
            <a:endParaRPr lang="en-PH" sz="4600" b="1" dirty="0">
              <a:ln>
                <a:solidFill>
                  <a:sysClr val="windowText" lastClr="000000"/>
                </a:solidFill>
              </a:ln>
            </a:endParaRPr>
          </a:p>
        </p:txBody>
      </p:sp>
      <p:sp>
        <p:nvSpPr>
          <p:cNvPr id="8" name="TextBox 7">
            <a:extLst>
              <a:ext uri="{FF2B5EF4-FFF2-40B4-BE49-F238E27FC236}">
                <a16:creationId xmlns:a16="http://schemas.microsoft.com/office/drawing/2014/main" id="{EA17B86C-59CD-45B2-A67A-85C32EEDC640}"/>
              </a:ext>
            </a:extLst>
          </p:cNvPr>
          <p:cNvSpPr txBox="1"/>
          <p:nvPr/>
        </p:nvSpPr>
        <p:spPr>
          <a:xfrm>
            <a:off x="247650" y="4455465"/>
            <a:ext cx="11696700" cy="2308324"/>
          </a:xfrm>
          <a:prstGeom prst="rect">
            <a:avLst/>
          </a:prstGeom>
          <a:noFill/>
        </p:spPr>
        <p:txBody>
          <a:bodyPr wrap="square">
            <a:spAutoFit/>
          </a:bodyPr>
          <a:lstStyle/>
          <a:p>
            <a:pPr marL="742950" indent="-742950" algn="just">
              <a:buFont typeface="+mj-lt"/>
              <a:buAutoNum type="alphaLcPeriod" startAt="3"/>
            </a:pPr>
            <a:r>
              <a:rPr lang="en-US" sz="3600" dirty="0"/>
              <a:t>Insert the opposite ends of the two cables into a simple cable tester and check for continuity from end to end through both patch cables, the data jack, and the patch panel. Did the cable run test good from end to end?</a:t>
            </a:r>
            <a:endParaRPr lang="en-PH" sz="3600" dirty="0"/>
          </a:p>
        </p:txBody>
      </p:sp>
    </p:spTree>
    <p:extLst>
      <p:ext uri="{BB962C8B-B14F-4D97-AF65-F5344CB8AC3E}">
        <p14:creationId xmlns:p14="http://schemas.microsoft.com/office/powerpoint/2010/main" val="1872062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514F-A1A6-41CB-8D59-19FF119DC2B4}"/>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
        <p:nvSpPr>
          <p:cNvPr id="3" name="Content Placeholder 2">
            <a:extLst>
              <a:ext uri="{FF2B5EF4-FFF2-40B4-BE49-F238E27FC236}">
                <a16:creationId xmlns:a16="http://schemas.microsoft.com/office/drawing/2014/main" id="{58D349A0-4735-40BF-AC7C-A5F14512615B}"/>
              </a:ext>
            </a:extLst>
          </p:cNvPr>
          <p:cNvSpPr>
            <a:spLocks noGrp="1"/>
          </p:cNvSpPr>
          <p:nvPr>
            <p:ph idx="1"/>
          </p:nvPr>
        </p:nvSpPr>
        <p:spPr/>
        <p:txBody>
          <a:bodyPr>
            <a:normAutofit/>
          </a:bodyPr>
          <a:lstStyle/>
          <a:p>
            <a:pPr marL="742950" indent="-742950" algn="just">
              <a:buFont typeface="+mj-lt"/>
              <a:buAutoNum type="alphaLcPeriod"/>
            </a:pPr>
            <a:r>
              <a:rPr lang="en-US" sz="3600" dirty="0"/>
              <a:t>Make sure the stripper is adjusted properly on a scrap piece of cable. The Stripper should be adjusted to only score the jacket to make removing it easier and not nick the twisted pairs. </a:t>
            </a:r>
            <a:endParaRPr lang="en-PH" sz="3600" dirty="0"/>
          </a:p>
        </p:txBody>
      </p:sp>
      <p:pic>
        <p:nvPicPr>
          <p:cNvPr id="5" name="Picture 4">
            <a:extLst>
              <a:ext uri="{FF2B5EF4-FFF2-40B4-BE49-F238E27FC236}">
                <a16:creationId xmlns:a16="http://schemas.microsoft.com/office/drawing/2014/main" id="{0499F209-A122-41DC-BF00-812A6D410BC8}"/>
              </a:ext>
            </a:extLst>
          </p:cNvPr>
          <p:cNvPicPr>
            <a:picLocks noChangeAspect="1"/>
          </p:cNvPicPr>
          <p:nvPr/>
        </p:nvPicPr>
        <p:blipFill>
          <a:blip r:embed="rId2"/>
          <a:stretch>
            <a:fillRect/>
          </a:stretch>
        </p:blipFill>
        <p:spPr>
          <a:xfrm>
            <a:off x="1038225" y="3891991"/>
            <a:ext cx="10115549" cy="2785693"/>
          </a:xfrm>
          <a:prstGeom prst="rect">
            <a:avLst/>
          </a:prstGeom>
        </p:spPr>
      </p:pic>
    </p:spTree>
    <p:extLst>
      <p:ext uri="{BB962C8B-B14F-4D97-AF65-F5344CB8AC3E}">
        <p14:creationId xmlns:p14="http://schemas.microsoft.com/office/powerpoint/2010/main" val="4203932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60B86-A779-40BA-A768-9AFAA00C5E51}"/>
              </a:ext>
            </a:extLst>
          </p:cNvPr>
          <p:cNvSpPr>
            <a:spLocks noGrp="1"/>
          </p:cNvSpPr>
          <p:nvPr>
            <p:ph idx="1"/>
          </p:nvPr>
        </p:nvSpPr>
        <p:spPr>
          <a:xfrm>
            <a:off x="668595" y="1573162"/>
            <a:ext cx="11012130" cy="4758813"/>
          </a:xfrm>
        </p:spPr>
        <p:txBody>
          <a:bodyPr>
            <a:noAutofit/>
          </a:bodyPr>
          <a:lstStyle/>
          <a:p>
            <a:pPr marL="742950" indent="-742950" algn="just">
              <a:buFont typeface="+mj-lt"/>
              <a:buAutoNum type="alphaLcPeriod" startAt="2"/>
            </a:pPr>
            <a:r>
              <a:rPr lang="en-US" sz="3600" dirty="0"/>
              <a:t>Straighten the pairs out completely and lay them over the top of the keystone jack noting the color pattern for the 568b wiring. Note: Each keystone jack is slightly different in how they are labeled and how the colors are arranged. The 568B standard is most commonly used and ends of the cable must have the same standards to communicate. We have the 3 most common keystone jack styles pictured here.</a:t>
            </a:r>
            <a:endParaRPr lang="en-PH" sz="3600" dirty="0"/>
          </a:p>
        </p:txBody>
      </p:sp>
      <p:sp>
        <p:nvSpPr>
          <p:cNvPr id="4" name="Title 1">
            <a:extLst>
              <a:ext uri="{FF2B5EF4-FFF2-40B4-BE49-F238E27FC236}">
                <a16:creationId xmlns:a16="http://schemas.microsoft.com/office/drawing/2014/main" id="{981DEE28-778C-429B-8E8B-57B981FDB481}"/>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1384291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72EACC-87F2-46ED-B647-E6866FCD421A}"/>
              </a:ext>
            </a:extLst>
          </p:cNvPr>
          <p:cNvSpPr>
            <a:spLocks noGrp="1"/>
          </p:cNvSpPr>
          <p:nvPr>
            <p:ph idx="1"/>
          </p:nvPr>
        </p:nvSpPr>
        <p:spPr/>
        <p:txBody>
          <a:bodyPr>
            <a:normAutofit/>
          </a:bodyPr>
          <a:lstStyle/>
          <a:p>
            <a:pPr marL="0" indent="0" algn="just">
              <a:buNone/>
            </a:pPr>
            <a:r>
              <a:rPr lang="en-US" sz="3600" dirty="0"/>
              <a:t>The first jack pictured has the 2 standard pairs on the right, and the 2 variable pairs on the left. The A standard is the center column and the B standard is on the left. Both A and B standard applies to the right side of the jack. The solid color box with the lower right corner missing represents the solid color wire with the white stripe. The white box with the colored tip represents the white wire with the colored stripe. </a:t>
            </a:r>
            <a:endParaRPr lang="en-PH" sz="3600" dirty="0"/>
          </a:p>
        </p:txBody>
      </p:sp>
      <p:sp>
        <p:nvSpPr>
          <p:cNvPr id="4" name="Title 1">
            <a:extLst>
              <a:ext uri="{FF2B5EF4-FFF2-40B4-BE49-F238E27FC236}">
                <a16:creationId xmlns:a16="http://schemas.microsoft.com/office/drawing/2014/main" id="{A3C06803-4843-488E-997C-7E6DA567C728}"/>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3505260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72706-6E2D-46BB-8CC6-AF5F01CF84BC}"/>
              </a:ext>
            </a:extLst>
          </p:cNvPr>
          <p:cNvSpPr>
            <a:spLocks noGrp="1"/>
          </p:cNvSpPr>
          <p:nvPr>
            <p:ph idx="1"/>
          </p:nvPr>
        </p:nvSpPr>
        <p:spPr/>
        <p:txBody>
          <a:bodyPr>
            <a:normAutofit/>
          </a:bodyPr>
          <a:lstStyle/>
          <a:p>
            <a:pPr marL="0" indent="0" algn="just">
              <a:buNone/>
            </a:pPr>
            <a:r>
              <a:rPr lang="en-US" sz="3600" dirty="0"/>
              <a:t>The second jack pictured here has both A and B 22 standards on both sides of the jack, with the color code running down the center. The solid color rectangle represents the solid color wire with the white stripe, wile the half white half color rectangle represents the white wire with the colored stripe. </a:t>
            </a:r>
            <a:endParaRPr lang="en-PH" sz="3600" dirty="0"/>
          </a:p>
        </p:txBody>
      </p:sp>
      <p:sp>
        <p:nvSpPr>
          <p:cNvPr id="4" name="Title 1">
            <a:extLst>
              <a:ext uri="{FF2B5EF4-FFF2-40B4-BE49-F238E27FC236}">
                <a16:creationId xmlns:a16="http://schemas.microsoft.com/office/drawing/2014/main" id="{340DD217-F83C-475B-9FCB-B2445DC9714D}"/>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1051224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6C905-87CB-46F5-B018-1893B640160F}"/>
              </a:ext>
            </a:extLst>
          </p:cNvPr>
          <p:cNvSpPr>
            <a:spLocks noGrp="1"/>
          </p:cNvSpPr>
          <p:nvPr>
            <p:ph idx="1"/>
          </p:nvPr>
        </p:nvSpPr>
        <p:spPr/>
        <p:txBody>
          <a:bodyPr/>
          <a:lstStyle/>
          <a:p>
            <a:pPr marL="0" indent="0">
              <a:buNone/>
            </a:pPr>
            <a:r>
              <a:rPr lang="en-US" dirty="0"/>
              <a:t>The third jack pictured here has the A and B standard codes labeled on the outside of the jack. With the A standard on top and the B standard on the bottom. The solid box represents the solid wire with the white stripe Wile the box with the white diagonal stripe going through the middle, represents the white wire with the colored stripe.</a:t>
            </a:r>
            <a:endParaRPr lang="en-PH" dirty="0"/>
          </a:p>
        </p:txBody>
      </p:sp>
      <p:sp>
        <p:nvSpPr>
          <p:cNvPr id="4" name="Title 1">
            <a:extLst>
              <a:ext uri="{FF2B5EF4-FFF2-40B4-BE49-F238E27FC236}">
                <a16:creationId xmlns:a16="http://schemas.microsoft.com/office/drawing/2014/main" id="{39DA8D69-2321-4B51-BCB5-89963A21E7B1}"/>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3106711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179944-F381-4D29-9B02-ED10B850130D}"/>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
        <p:nvSpPr>
          <p:cNvPr id="6" name="TextBox 5">
            <a:extLst>
              <a:ext uri="{FF2B5EF4-FFF2-40B4-BE49-F238E27FC236}">
                <a16:creationId xmlns:a16="http://schemas.microsoft.com/office/drawing/2014/main" id="{9BC08531-BF37-4505-BE8C-53BB42335FCD}"/>
              </a:ext>
            </a:extLst>
          </p:cNvPr>
          <p:cNvSpPr txBox="1"/>
          <p:nvPr/>
        </p:nvSpPr>
        <p:spPr>
          <a:xfrm>
            <a:off x="0" y="1523911"/>
            <a:ext cx="6438900" cy="4524315"/>
          </a:xfrm>
          <a:prstGeom prst="rect">
            <a:avLst/>
          </a:prstGeom>
          <a:noFill/>
        </p:spPr>
        <p:txBody>
          <a:bodyPr wrap="square">
            <a:spAutoFit/>
          </a:bodyPr>
          <a:lstStyle/>
          <a:p>
            <a:pPr marL="742950" indent="-742950" algn="just">
              <a:buFont typeface="+mj-lt"/>
              <a:buAutoNum type="alphaLcPeriod" startAt="3"/>
            </a:pPr>
            <a:r>
              <a:rPr lang="en-US" sz="3600" dirty="0"/>
              <a:t>Keeping the pairs as twisted as possible press the wire into the correct groove with your thumbs. If you completely straighten the wires to run them through the jack you will risk cross talk between the pairs. </a:t>
            </a:r>
            <a:endParaRPr lang="en-PH" sz="3600" dirty="0"/>
          </a:p>
        </p:txBody>
      </p:sp>
      <p:pic>
        <p:nvPicPr>
          <p:cNvPr id="8194" name="Picture 2" descr="How to Punch Down RJ45 Keystone Jacks | Computer Cable Store">
            <a:extLst>
              <a:ext uri="{FF2B5EF4-FFF2-40B4-BE49-F238E27FC236}">
                <a16:creationId xmlns:a16="http://schemas.microsoft.com/office/drawing/2014/main" id="{A0EA55B7-8506-40C1-8F60-1C6AC7835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97" y="2006485"/>
            <a:ext cx="4745553" cy="355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034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621D6D-1C85-4279-BF95-57A317155CCB}"/>
              </a:ext>
            </a:extLst>
          </p:cNvPr>
          <p:cNvSpPr>
            <a:spLocks noGrp="1"/>
          </p:cNvSpPr>
          <p:nvPr>
            <p:ph idx="1"/>
          </p:nvPr>
        </p:nvSpPr>
        <p:spPr>
          <a:xfrm>
            <a:off x="0" y="1573162"/>
            <a:ext cx="11641395" cy="4758813"/>
          </a:xfrm>
        </p:spPr>
        <p:txBody>
          <a:bodyPr/>
          <a:lstStyle/>
          <a:p>
            <a:pPr marL="742950" indent="-742950" algn="just">
              <a:buFont typeface="+mj-lt"/>
              <a:buAutoNum type="alphaLcPeriod" startAt="4"/>
            </a:pPr>
            <a:r>
              <a:rPr lang="en-US" dirty="0"/>
              <a:t>Using a punch down tool punch the wires down into the blades built into the keystone jack. The blades in the jack are designed to work with solid cable, and may not work with stranded cable. Make sure the blade (as noted in the picture) is facing the outside of the keystone jack. If you reverse it you will cut the wires inside the keystone jack rendering them useless.</a:t>
            </a:r>
            <a:endParaRPr lang="en-PH" dirty="0"/>
          </a:p>
        </p:txBody>
      </p:sp>
      <p:sp>
        <p:nvSpPr>
          <p:cNvPr id="4" name="Title 1">
            <a:extLst>
              <a:ext uri="{FF2B5EF4-FFF2-40B4-BE49-F238E27FC236}">
                <a16:creationId xmlns:a16="http://schemas.microsoft.com/office/drawing/2014/main" id="{401CB422-65C6-41B2-A571-3BBDDD05D5D9}"/>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804019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C6C3-739A-4E4A-96FB-BF6FC18B7C1C}"/>
              </a:ext>
            </a:extLst>
          </p:cNvPr>
          <p:cNvSpPr>
            <a:spLocks noGrp="1"/>
          </p:cNvSpPr>
          <p:nvPr>
            <p:ph type="title"/>
          </p:nvPr>
        </p:nvSpPr>
        <p:spPr/>
        <p:txBody>
          <a:bodyPr>
            <a:normAutofit/>
          </a:bodyPr>
          <a:lstStyle/>
          <a:p>
            <a:r>
              <a:rPr lang="en-US" sz="5400" b="1" dirty="0">
                <a:ln>
                  <a:solidFill>
                    <a:schemeClr val="tx1">
                      <a:lumMod val="85000"/>
                      <a:lumOff val="15000"/>
                    </a:schemeClr>
                  </a:solidFill>
                </a:ln>
              </a:rPr>
              <a:t>User</a:t>
            </a:r>
            <a:endParaRPr lang="en-PH" sz="5400" b="1" dirty="0">
              <a:ln>
                <a:solidFill>
                  <a:schemeClr val="tx1">
                    <a:lumMod val="85000"/>
                    <a:lumOff val="15000"/>
                  </a:schemeClr>
                </a:solidFill>
              </a:ln>
            </a:endParaRPr>
          </a:p>
        </p:txBody>
      </p:sp>
      <p:pic>
        <p:nvPicPr>
          <p:cNvPr id="6148" name="Picture 4" descr="Female computer user image | Free SVG">
            <a:extLst>
              <a:ext uri="{FF2B5EF4-FFF2-40B4-BE49-F238E27FC236}">
                <a16:creationId xmlns:a16="http://schemas.microsoft.com/office/drawing/2014/main" id="{FB137B17-F39D-4E8D-897E-703E750A9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48" y="1561099"/>
            <a:ext cx="5124450" cy="4960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B646B-D904-A14E-2F9A-7C1A06FFB638}"/>
              </a:ext>
            </a:extLst>
          </p:cNvPr>
          <p:cNvSpPr txBox="1"/>
          <p:nvPr/>
        </p:nvSpPr>
        <p:spPr>
          <a:xfrm>
            <a:off x="5854990" y="1561099"/>
            <a:ext cx="6128326" cy="2308324"/>
          </a:xfrm>
          <a:prstGeom prst="rect">
            <a:avLst/>
          </a:prstGeom>
          <a:noFill/>
        </p:spPr>
        <p:txBody>
          <a:bodyPr wrap="square">
            <a:spAutoFit/>
          </a:bodyPr>
          <a:lstStyle/>
          <a:p>
            <a:pPr marL="171450" indent="-171450">
              <a:buFontTx/>
              <a:buChar char="-"/>
            </a:pPr>
            <a:r>
              <a:rPr lang="en-US" sz="3600" dirty="0"/>
              <a:t>Any person that uses a client to access resources on the network</a:t>
            </a:r>
          </a:p>
          <a:p>
            <a:pPr marL="171450" indent="-171450">
              <a:buFontTx/>
              <a:buChar char="-"/>
            </a:pPr>
            <a:endParaRPr lang="en-PH" sz="3600" dirty="0"/>
          </a:p>
        </p:txBody>
      </p:sp>
    </p:spTree>
    <p:extLst>
      <p:ext uri="{BB962C8B-B14F-4D97-AF65-F5344CB8AC3E}">
        <p14:creationId xmlns:p14="http://schemas.microsoft.com/office/powerpoint/2010/main" val="918348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How to Punch Down RJ45 Keystone Jacks | Computer Cable Store">
            <a:extLst>
              <a:ext uri="{FF2B5EF4-FFF2-40B4-BE49-F238E27FC236}">
                <a16:creationId xmlns:a16="http://schemas.microsoft.com/office/drawing/2014/main" id="{883BC9CA-A19A-40CA-A563-82E2241E7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06486"/>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ow to Punch Down RJ45 Keystone Jacks | Computer Cable Store">
            <a:extLst>
              <a:ext uri="{FF2B5EF4-FFF2-40B4-BE49-F238E27FC236}">
                <a16:creationId xmlns:a16="http://schemas.microsoft.com/office/drawing/2014/main" id="{CFCEB582-BA64-4B5A-8757-593114D8E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00025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to Punch Down RJ45 Keystone Jacks | Computer Cable Store">
            <a:extLst>
              <a:ext uri="{FF2B5EF4-FFF2-40B4-BE49-F238E27FC236}">
                <a16:creationId xmlns:a16="http://schemas.microsoft.com/office/drawing/2014/main" id="{42AD48FE-6958-449F-AFA8-74728DCDC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1994014"/>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961C873-F0E1-46A7-9BB8-AF16A241E907}"/>
              </a:ext>
            </a:extLst>
          </p:cNvPr>
          <p:cNvSpPr>
            <a:spLocks noGrp="1"/>
          </p:cNvSpPr>
          <p:nvPr>
            <p:ph type="title"/>
          </p:nvPr>
        </p:nvSpPr>
        <p:spPr>
          <a:xfrm>
            <a:off x="209551" y="171299"/>
            <a:ext cx="11900718" cy="1018035"/>
          </a:xfrm>
        </p:spPr>
        <p:txBody>
          <a:bodyPr>
            <a:noAutofit/>
          </a:bodyPr>
          <a:lstStyle/>
          <a:p>
            <a:r>
              <a:rPr lang="en-US" b="1" dirty="0">
                <a:ln>
                  <a:solidFill>
                    <a:sysClr val="windowText" lastClr="000000"/>
                  </a:solidFill>
                </a:ln>
              </a:rPr>
              <a:t>Step 6: Connect the wires to the modular box</a:t>
            </a:r>
            <a:endParaRPr lang="en-PH" b="1" dirty="0">
              <a:ln>
                <a:solidFill>
                  <a:sysClr val="windowText" lastClr="000000"/>
                </a:solidFill>
              </a:ln>
            </a:endParaRPr>
          </a:p>
        </p:txBody>
      </p:sp>
    </p:spTree>
    <p:extLst>
      <p:ext uri="{BB962C8B-B14F-4D97-AF65-F5344CB8AC3E}">
        <p14:creationId xmlns:p14="http://schemas.microsoft.com/office/powerpoint/2010/main" val="3582117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BCEF-8A5A-457E-85A1-B73207D77E09}"/>
              </a:ext>
            </a:extLst>
          </p:cNvPr>
          <p:cNvSpPr>
            <a:spLocks noGrp="1"/>
          </p:cNvSpPr>
          <p:nvPr>
            <p:ph type="title"/>
          </p:nvPr>
        </p:nvSpPr>
        <p:spPr/>
        <p:txBody>
          <a:bodyPr>
            <a:normAutofit/>
          </a:bodyPr>
          <a:lstStyle/>
          <a:p>
            <a:r>
              <a:rPr lang="en-US" sz="5400" b="1" dirty="0">
                <a:ln>
                  <a:solidFill>
                    <a:sysClr val="windowText" lastClr="000000"/>
                  </a:solidFill>
                </a:ln>
              </a:rPr>
              <a:t>Step 7: Connect to the Internet </a:t>
            </a:r>
            <a:endParaRPr lang="en-PH" sz="5400" b="1" dirty="0">
              <a:ln>
                <a:solidFill>
                  <a:sysClr val="windowText" lastClr="000000"/>
                </a:solidFill>
              </a:ln>
            </a:endParaRPr>
          </a:p>
        </p:txBody>
      </p:sp>
      <p:sp>
        <p:nvSpPr>
          <p:cNvPr id="3" name="Content Placeholder 2">
            <a:extLst>
              <a:ext uri="{FF2B5EF4-FFF2-40B4-BE49-F238E27FC236}">
                <a16:creationId xmlns:a16="http://schemas.microsoft.com/office/drawing/2014/main" id="{EFF869F7-D229-4538-B6C8-46DBCAD9CE00}"/>
              </a:ext>
            </a:extLst>
          </p:cNvPr>
          <p:cNvSpPr>
            <a:spLocks noGrp="1"/>
          </p:cNvSpPr>
          <p:nvPr>
            <p:ph idx="1"/>
          </p:nvPr>
        </p:nvSpPr>
        <p:spPr/>
        <p:txBody>
          <a:bodyPr>
            <a:normAutofit/>
          </a:bodyPr>
          <a:lstStyle/>
          <a:p>
            <a:pPr marL="742950" indent="-742950">
              <a:buFont typeface="+mj-lt"/>
              <a:buAutoNum type="alphaLcPeriod"/>
            </a:pPr>
            <a:r>
              <a:rPr lang="en-US" sz="3600" dirty="0"/>
              <a:t>Connect Network Switch/Hub to the patch panel using cross-over cable base on the network topology.</a:t>
            </a:r>
          </a:p>
          <a:p>
            <a:pPr marL="0" indent="0">
              <a:buNone/>
            </a:pPr>
            <a:endParaRPr lang="en-US" sz="3600" dirty="0"/>
          </a:p>
          <a:p>
            <a:pPr marL="742950" indent="-742950">
              <a:buFont typeface="+mj-lt"/>
              <a:buAutoNum type="alphaLcPeriod" startAt="2"/>
            </a:pPr>
            <a:r>
              <a:rPr lang="en-US" sz="3600" dirty="0"/>
              <a:t>Connect the Wireless Router to the Network hub &amp; to the Modem using cross-over cable base on the network topology.</a:t>
            </a:r>
            <a:endParaRPr lang="en-PH" sz="3600" dirty="0"/>
          </a:p>
        </p:txBody>
      </p:sp>
    </p:spTree>
    <p:extLst>
      <p:ext uri="{BB962C8B-B14F-4D97-AF65-F5344CB8AC3E}">
        <p14:creationId xmlns:p14="http://schemas.microsoft.com/office/powerpoint/2010/main" val="2927616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5723B1-A07C-466C-B46F-6658370865EC}"/>
              </a:ext>
            </a:extLst>
          </p:cNvPr>
          <p:cNvSpPr>
            <a:spLocks noGrp="1"/>
          </p:cNvSpPr>
          <p:nvPr>
            <p:ph idx="1"/>
          </p:nvPr>
        </p:nvSpPr>
        <p:spPr>
          <a:xfrm>
            <a:off x="0" y="1268362"/>
            <a:ext cx="10972800" cy="4758813"/>
          </a:xfrm>
        </p:spPr>
        <p:txBody>
          <a:bodyPr>
            <a:normAutofit/>
          </a:bodyPr>
          <a:lstStyle/>
          <a:p>
            <a:pPr marL="742950" indent="-742950">
              <a:buFont typeface="+mj-lt"/>
              <a:buAutoNum type="alphaLcPeriod" startAt="3"/>
            </a:pPr>
            <a:r>
              <a:rPr lang="en-US" sz="3600" dirty="0"/>
              <a:t>Connect your pc on the modular box using straight-through cable.</a:t>
            </a:r>
            <a:endParaRPr lang="en-PH" sz="3600" dirty="0"/>
          </a:p>
        </p:txBody>
      </p:sp>
      <p:sp>
        <p:nvSpPr>
          <p:cNvPr id="4" name="Title 1">
            <a:extLst>
              <a:ext uri="{FF2B5EF4-FFF2-40B4-BE49-F238E27FC236}">
                <a16:creationId xmlns:a16="http://schemas.microsoft.com/office/drawing/2014/main" id="{59032890-1B2B-41BD-A987-1571461BD47B}"/>
              </a:ext>
            </a:extLst>
          </p:cNvPr>
          <p:cNvSpPr>
            <a:spLocks noGrp="1"/>
          </p:cNvSpPr>
          <p:nvPr>
            <p:ph type="title"/>
          </p:nvPr>
        </p:nvSpPr>
        <p:spPr>
          <a:xfrm>
            <a:off x="639092" y="171299"/>
            <a:ext cx="11012131" cy="1018035"/>
          </a:xfrm>
        </p:spPr>
        <p:txBody>
          <a:bodyPr>
            <a:normAutofit/>
          </a:bodyPr>
          <a:lstStyle/>
          <a:p>
            <a:r>
              <a:rPr lang="en-US" sz="5400" b="1" dirty="0">
                <a:ln>
                  <a:solidFill>
                    <a:sysClr val="windowText" lastClr="000000"/>
                  </a:solidFill>
                </a:ln>
              </a:rPr>
              <a:t>Step 7: Connect to the Internet </a:t>
            </a:r>
            <a:endParaRPr lang="en-PH" sz="5400" b="1" dirty="0">
              <a:ln>
                <a:solidFill>
                  <a:sysClr val="windowText" lastClr="000000"/>
                </a:solidFill>
              </a:ln>
            </a:endParaRPr>
          </a:p>
        </p:txBody>
      </p:sp>
      <p:pic>
        <p:nvPicPr>
          <p:cNvPr id="6" name="Picture 5">
            <a:extLst>
              <a:ext uri="{FF2B5EF4-FFF2-40B4-BE49-F238E27FC236}">
                <a16:creationId xmlns:a16="http://schemas.microsoft.com/office/drawing/2014/main" id="{09EAEE82-2546-412C-9F10-52F76C719BE9}"/>
              </a:ext>
            </a:extLst>
          </p:cNvPr>
          <p:cNvPicPr>
            <a:picLocks noChangeAspect="1"/>
          </p:cNvPicPr>
          <p:nvPr/>
        </p:nvPicPr>
        <p:blipFill>
          <a:blip r:embed="rId2"/>
          <a:stretch>
            <a:fillRect/>
          </a:stretch>
        </p:blipFill>
        <p:spPr>
          <a:xfrm>
            <a:off x="4185745" y="2015033"/>
            <a:ext cx="7375760" cy="4404968"/>
          </a:xfrm>
          <a:prstGeom prst="rect">
            <a:avLst/>
          </a:prstGeom>
        </p:spPr>
      </p:pic>
    </p:spTree>
    <p:extLst>
      <p:ext uri="{BB962C8B-B14F-4D97-AF65-F5344CB8AC3E}">
        <p14:creationId xmlns:p14="http://schemas.microsoft.com/office/powerpoint/2010/main" val="2502063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597C-3C91-4DA3-9096-C0BDBF89E0A9}"/>
              </a:ext>
            </a:extLst>
          </p:cNvPr>
          <p:cNvSpPr>
            <a:spLocks noGrp="1"/>
          </p:cNvSpPr>
          <p:nvPr>
            <p:ph type="title"/>
          </p:nvPr>
        </p:nvSpPr>
        <p:spPr/>
        <p:txBody>
          <a:bodyPr>
            <a:normAutofit/>
          </a:bodyPr>
          <a:lstStyle/>
          <a:p>
            <a:r>
              <a:rPr lang="en-PH" sz="5400" b="1" dirty="0">
                <a:ln>
                  <a:solidFill>
                    <a:sysClr val="windowText" lastClr="000000"/>
                  </a:solidFill>
                </a:ln>
              </a:rPr>
              <a:t>CONFIGURE COMPUTER NETWORK </a:t>
            </a:r>
          </a:p>
        </p:txBody>
      </p:sp>
      <p:sp>
        <p:nvSpPr>
          <p:cNvPr id="3" name="Content Placeholder 2">
            <a:extLst>
              <a:ext uri="{FF2B5EF4-FFF2-40B4-BE49-F238E27FC236}">
                <a16:creationId xmlns:a16="http://schemas.microsoft.com/office/drawing/2014/main" id="{3E3D4CE4-D556-4E6A-9450-552657101419}"/>
              </a:ext>
            </a:extLst>
          </p:cNvPr>
          <p:cNvSpPr>
            <a:spLocks noGrp="1"/>
          </p:cNvSpPr>
          <p:nvPr>
            <p:ph idx="1"/>
          </p:nvPr>
        </p:nvSpPr>
        <p:spPr/>
        <p:txBody>
          <a:bodyPr>
            <a:normAutofit/>
          </a:bodyPr>
          <a:lstStyle/>
          <a:p>
            <a:r>
              <a:rPr lang="en-US" sz="3600" i="1" dirty="0"/>
              <a:t>What is IP Address? </a:t>
            </a:r>
          </a:p>
          <a:p>
            <a:pPr marL="0" indent="0" algn="just">
              <a:buNone/>
            </a:pPr>
            <a:r>
              <a:rPr lang="en-US" sz="3600" dirty="0"/>
              <a:t>	An Internet Protocol address (IP address) in layman’s terms is basically the address given to your computer when it’s connected to a network. Technically speaking, an IP address is a 32-bit number that signifies the address of both the sender and receiver of packets on a network. </a:t>
            </a:r>
            <a:endParaRPr lang="en-PH" sz="3600" dirty="0"/>
          </a:p>
        </p:txBody>
      </p:sp>
    </p:spTree>
    <p:extLst>
      <p:ext uri="{BB962C8B-B14F-4D97-AF65-F5344CB8AC3E}">
        <p14:creationId xmlns:p14="http://schemas.microsoft.com/office/powerpoint/2010/main" val="689424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AF77FF-80D4-47D8-BBFB-C278614D707D}"/>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8" name="Picture 7">
            <a:extLst>
              <a:ext uri="{FF2B5EF4-FFF2-40B4-BE49-F238E27FC236}">
                <a16:creationId xmlns:a16="http://schemas.microsoft.com/office/drawing/2014/main" id="{EE13FC72-C4BB-4F71-BBC3-B690221A6406}"/>
              </a:ext>
            </a:extLst>
          </p:cNvPr>
          <p:cNvPicPr>
            <a:picLocks noChangeAspect="1"/>
          </p:cNvPicPr>
          <p:nvPr/>
        </p:nvPicPr>
        <p:blipFill>
          <a:blip r:embed="rId3"/>
          <a:stretch>
            <a:fillRect/>
          </a:stretch>
        </p:blipFill>
        <p:spPr>
          <a:xfrm>
            <a:off x="152401" y="2066924"/>
            <a:ext cx="11849099" cy="3816878"/>
          </a:xfrm>
          <a:prstGeom prst="rect">
            <a:avLst/>
          </a:prstGeom>
        </p:spPr>
      </p:pic>
    </p:spTree>
    <p:extLst>
      <p:ext uri="{BB962C8B-B14F-4D97-AF65-F5344CB8AC3E}">
        <p14:creationId xmlns:p14="http://schemas.microsoft.com/office/powerpoint/2010/main" val="36578934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2CA5C-4BE5-4916-8461-B0AF3A76E35A}"/>
              </a:ext>
            </a:extLst>
          </p:cNvPr>
          <p:cNvSpPr>
            <a:spLocks noGrp="1"/>
          </p:cNvSpPr>
          <p:nvPr>
            <p:ph idx="1"/>
          </p:nvPr>
        </p:nvSpPr>
        <p:spPr/>
        <p:txBody>
          <a:bodyPr>
            <a:normAutofit/>
          </a:bodyPr>
          <a:lstStyle/>
          <a:p>
            <a:r>
              <a:rPr lang="en-US" sz="3600" i="1" dirty="0"/>
              <a:t>Static IP Address </a:t>
            </a:r>
          </a:p>
          <a:p>
            <a:pPr marL="0" indent="0" algn="just">
              <a:buNone/>
            </a:pPr>
            <a:r>
              <a:rPr lang="en-US" sz="3600" dirty="0"/>
              <a:t>	- As the name speaks, the static IP addresses are those types of IP address that never change once they are assigned to a device on a network. No doubt this type of addressing is cost effective but could have a high security risk.</a:t>
            </a:r>
            <a:endParaRPr lang="en-PH" sz="3600" dirty="0"/>
          </a:p>
        </p:txBody>
      </p:sp>
      <p:sp>
        <p:nvSpPr>
          <p:cNvPr id="4" name="Title 1">
            <a:extLst>
              <a:ext uri="{FF2B5EF4-FFF2-40B4-BE49-F238E27FC236}">
                <a16:creationId xmlns:a16="http://schemas.microsoft.com/office/drawing/2014/main" id="{B60735A1-9FA3-4045-B09C-9F32D6106050}"/>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Tree>
    <p:extLst>
      <p:ext uri="{BB962C8B-B14F-4D97-AF65-F5344CB8AC3E}">
        <p14:creationId xmlns:p14="http://schemas.microsoft.com/office/powerpoint/2010/main" val="984174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14B5DE-6BD6-442C-8BA1-B0AC9FB97606}"/>
              </a:ext>
            </a:extLst>
          </p:cNvPr>
          <p:cNvSpPr>
            <a:spLocks noGrp="1"/>
          </p:cNvSpPr>
          <p:nvPr>
            <p:ph idx="1"/>
          </p:nvPr>
        </p:nvSpPr>
        <p:spPr/>
        <p:txBody>
          <a:bodyPr>
            <a:normAutofit/>
          </a:bodyPr>
          <a:lstStyle/>
          <a:p>
            <a:r>
              <a:rPr lang="en-US" sz="3600" i="1" dirty="0"/>
              <a:t>Dynamic IP Address </a:t>
            </a:r>
          </a:p>
          <a:p>
            <a:pPr marL="0" indent="0" algn="just">
              <a:buNone/>
            </a:pPr>
            <a:r>
              <a:rPr lang="en-US" sz="3600" dirty="0"/>
              <a:t>	- On the other hand, a Dynamic IP address changes each time the device logs in to a network. This kind of IP address is very tough to trace and are thus used by companies and business firms. </a:t>
            </a:r>
            <a:endParaRPr lang="en-PH" sz="3600" dirty="0"/>
          </a:p>
        </p:txBody>
      </p:sp>
      <p:sp>
        <p:nvSpPr>
          <p:cNvPr id="4" name="Title 1">
            <a:extLst>
              <a:ext uri="{FF2B5EF4-FFF2-40B4-BE49-F238E27FC236}">
                <a16:creationId xmlns:a16="http://schemas.microsoft.com/office/drawing/2014/main" id="{5E222674-DD86-40F9-AC64-62B775709892}"/>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Tree>
    <p:extLst>
      <p:ext uri="{BB962C8B-B14F-4D97-AF65-F5344CB8AC3E}">
        <p14:creationId xmlns:p14="http://schemas.microsoft.com/office/powerpoint/2010/main" val="1945785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9E5552-8C9B-4216-AAA0-56617465800A}"/>
              </a:ext>
            </a:extLst>
          </p:cNvPr>
          <p:cNvSpPr>
            <a:spLocks noGrp="1"/>
          </p:cNvSpPr>
          <p:nvPr>
            <p:ph idx="1"/>
          </p:nvPr>
        </p:nvSpPr>
        <p:spPr>
          <a:xfrm>
            <a:off x="592395" y="1573162"/>
            <a:ext cx="10972800" cy="4758813"/>
          </a:xfrm>
        </p:spPr>
        <p:txBody>
          <a:bodyPr>
            <a:normAutofit/>
          </a:bodyPr>
          <a:lstStyle/>
          <a:p>
            <a:pPr marL="0" indent="0">
              <a:buNone/>
            </a:pPr>
            <a:r>
              <a:rPr lang="en-US" sz="3600" i="1" dirty="0"/>
              <a:t>Which is better, Static or Dynamic? </a:t>
            </a:r>
          </a:p>
          <a:p>
            <a:pPr marL="0" indent="0" algn="just">
              <a:buNone/>
            </a:pPr>
            <a:r>
              <a:rPr lang="en-US" sz="3600" dirty="0"/>
              <a:t>	- You are probably wondering which type of IP addressing is better, Static or Dynamic? Static IP addresses, as I already mentioned above, are used in places where security is not a big concern like web servers, FTP and dedicate VOIP services. Dynamic IP addressing, on the other hand are used when you browse through the Internet, receive mails, download files, etc.</a:t>
            </a:r>
            <a:endParaRPr lang="en-PH" sz="3600" dirty="0"/>
          </a:p>
        </p:txBody>
      </p:sp>
      <p:sp>
        <p:nvSpPr>
          <p:cNvPr id="4" name="Title 1">
            <a:extLst>
              <a:ext uri="{FF2B5EF4-FFF2-40B4-BE49-F238E27FC236}">
                <a16:creationId xmlns:a16="http://schemas.microsoft.com/office/drawing/2014/main" id="{7573974A-FC41-435C-8BA7-26D2BD80EDB3}"/>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Tree>
    <p:extLst>
      <p:ext uri="{BB962C8B-B14F-4D97-AF65-F5344CB8AC3E}">
        <p14:creationId xmlns:p14="http://schemas.microsoft.com/office/powerpoint/2010/main" val="3946488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C6A7C-F843-4F8D-AC3C-7B93DDB6F780}"/>
              </a:ext>
            </a:extLst>
          </p:cNvPr>
          <p:cNvSpPr>
            <a:spLocks noGrp="1"/>
          </p:cNvSpPr>
          <p:nvPr>
            <p:ph idx="1"/>
          </p:nvPr>
        </p:nvSpPr>
        <p:spPr/>
        <p:txBody>
          <a:bodyPr>
            <a:normAutofit/>
          </a:bodyPr>
          <a:lstStyle/>
          <a:p>
            <a:pPr marL="0" indent="0" algn="just">
              <a:buNone/>
            </a:pPr>
            <a:r>
              <a:rPr lang="en-US" sz="3600" i="1" dirty="0"/>
              <a:t>How to Configure a Static IP Address in Windows 7</a:t>
            </a:r>
          </a:p>
          <a:p>
            <a:pPr marL="0" indent="0" algn="just">
              <a:buNone/>
            </a:pPr>
            <a:r>
              <a:rPr lang="en-US" sz="3600" dirty="0"/>
              <a:t>	- Sometimes in order to gain connectivity in certain networks where a DHCP server is not running, the configuration of a static IP address is required. </a:t>
            </a:r>
            <a:endParaRPr lang="en-PH" sz="3600" dirty="0"/>
          </a:p>
        </p:txBody>
      </p:sp>
      <p:sp>
        <p:nvSpPr>
          <p:cNvPr id="4" name="Title 1">
            <a:extLst>
              <a:ext uri="{FF2B5EF4-FFF2-40B4-BE49-F238E27FC236}">
                <a16:creationId xmlns:a16="http://schemas.microsoft.com/office/drawing/2014/main" id="{A2E2F6B5-C524-4CB7-980D-586727B2024F}"/>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spTree>
    <p:extLst>
      <p:ext uri="{BB962C8B-B14F-4D97-AF65-F5344CB8AC3E}">
        <p14:creationId xmlns:p14="http://schemas.microsoft.com/office/powerpoint/2010/main" val="3299829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BBA7C-CD4C-4B79-8233-009EB52911ED}"/>
              </a:ext>
            </a:extLst>
          </p:cNvPr>
          <p:cNvSpPr>
            <a:spLocks noGrp="1"/>
          </p:cNvSpPr>
          <p:nvPr>
            <p:ph idx="1"/>
          </p:nvPr>
        </p:nvSpPr>
        <p:spPr/>
        <p:txBody>
          <a:bodyPr>
            <a:normAutofit/>
          </a:bodyPr>
          <a:lstStyle/>
          <a:p>
            <a:pPr marL="0" indent="0">
              <a:buNone/>
            </a:pPr>
            <a:r>
              <a:rPr lang="en-US" sz="3600" i="1" dirty="0"/>
              <a:t>Let’s go through the steps now and configure a static IPv4 address in Windows 7.</a:t>
            </a:r>
            <a:endParaRPr lang="en-PH" sz="3600" i="1" dirty="0"/>
          </a:p>
        </p:txBody>
      </p:sp>
      <p:sp>
        <p:nvSpPr>
          <p:cNvPr id="4" name="Title 1">
            <a:extLst>
              <a:ext uri="{FF2B5EF4-FFF2-40B4-BE49-F238E27FC236}">
                <a16:creationId xmlns:a16="http://schemas.microsoft.com/office/drawing/2014/main" id="{3AF1E612-4CD5-47CE-AC31-8F0AFDB2F958}"/>
              </a:ext>
            </a:extLst>
          </p:cNvPr>
          <p:cNvSpPr>
            <a:spLocks noGrp="1"/>
          </p:cNvSpPr>
          <p:nvPr>
            <p:ph type="title"/>
          </p:nvPr>
        </p:nvSpPr>
        <p:spPr>
          <a:xfrm>
            <a:off x="639092" y="171299"/>
            <a:ext cx="11012131" cy="1018035"/>
          </a:xfrm>
        </p:spPr>
        <p:txBody>
          <a:bodyPr>
            <a:normAutofit/>
          </a:bodyPr>
          <a:lstStyle/>
          <a:p>
            <a:r>
              <a:rPr lang="en-PH" sz="5400" b="1" dirty="0">
                <a:ln>
                  <a:solidFill>
                    <a:sysClr val="windowText" lastClr="000000"/>
                  </a:solidFill>
                </a:ln>
              </a:rPr>
              <a:t>CONFIGURE COMPUTER NETWORK </a:t>
            </a:r>
          </a:p>
        </p:txBody>
      </p:sp>
      <p:pic>
        <p:nvPicPr>
          <p:cNvPr id="6" name="Picture 5">
            <a:extLst>
              <a:ext uri="{FF2B5EF4-FFF2-40B4-BE49-F238E27FC236}">
                <a16:creationId xmlns:a16="http://schemas.microsoft.com/office/drawing/2014/main" id="{EF16BFD8-1286-462F-B2BA-A2740CA1893C}"/>
              </a:ext>
            </a:extLst>
          </p:cNvPr>
          <p:cNvPicPr>
            <a:picLocks noChangeAspect="1"/>
          </p:cNvPicPr>
          <p:nvPr/>
        </p:nvPicPr>
        <p:blipFill>
          <a:blip r:embed="rId2"/>
          <a:stretch>
            <a:fillRect/>
          </a:stretch>
        </p:blipFill>
        <p:spPr>
          <a:xfrm>
            <a:off x="864348" y="2933700"/>
            <a:ext cx="10151572" cy="3009899"/>
          </a:xfrm>
          <a:prstGeom prst="rect">
            <a:avLst/>
          </a:prstGeom>
        </p:spPr>
      </p:pic>
    </p:spTree>
    <p:extLst>
      <p:ext uri="{BB962C8B-B14F-4D97-AF65-F5344CB8AC3E}">
        <p14:creationId xmlns:p14="http://schemas.microsoft.com/office/powerpoint/2010/main" val="3564608957"/>
      </p:ext>
    </p:extLst>
  </p:cSld>
  <p:clrMapOvr>
    <a:masterClrMapping/>
  </p:clrMapOvr>
</p:sld>
</file>

<file path=ppt/theme/theme1.xml><?xml version="1.0" encoding="utf-8"?>
<a:theme xmlns:a="http://schemas.openxmlformats.org/drawingml/2006/main" name="161098-network-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161098-network-template-16x9</Template>
  <TotalTime>1136</TotalTime>
  <Words>15271</Words>
  <Application>Microsoft Office PowerPoint</Application>
  <PresentationFormat>Widescreen</PresentationFormat>
  <Paragraphs>1055</Paragraphs>
  <Slides>219</Slides>
  <Notes>110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219</vt:i4>
      </vt:variant>
    </vt:vector>
  </HeadingPairs>
  <TitlesOfParts>
    <vt:vector size="230" baseType="lpstr">
      <vt:lpstr>Arial</vt:lpstr>
      <vt:lpstr>Arial</vt:lpstr>
      <vt:lpstr>Calibri</vt:lpstr>
      <vt:lpstr>CiscoSans</vt:lpstr>
      <vt:lpstr>CiscoSansLight</vt:lpstr>
      <vt:lpstr>Georgia</vt:lpstr>
      <vt:lpstr>Google Sans</vt:lpstr>
      <vt:lpstr>Open Sans</vt:lpstr>
      <vt:lpstr>Wingdings</vt:lpstr>
      <vt:lpstr>161098-network-template-16x9</vt:lpstr>
      <vt:lpstr>Bitmap Image</vt:lpstr>
      <vt:lpstr>PowerPoint Presentation</vt:lpstr>
      <vt:lpstr>What is Computer Network?</vt:lpstr>
      <vt:lpstr>Computer Network Components </vt:lpstr>
      <vt:lpstr>Server</vt:lpstr>
      <vt:lpstr>Client Computer</vt:lpstr>
      <vt:lpstr>Media</vt:lpstr>
      <vt:lpstr>Network Adapter</vt:lpstr>
      <vt:lpstr>Resources</vt:lpstr>
      <vt:lpstr>User</vt:lpstr>
      <vt:lpstr>Protocols</vt:lpstr>
      <vt:lpstr>Different Types of Computer Network </vt:lpstr>
      <vt:lpstr>Local Area Network (LAN)</vt:lpstr>
      <vt:lpstr>Metropolitan Area Network (MAN)</vt:lpstr>
      <vt:lpstr>Wide Area Network (WAN)</vt:lpstr>
      <vt:lpstr>Storage Area Network (SAN) </vt:lpstr>
      <vt:lpstr>Virtual Private Network (VPN) </vt:lpstr>
      <vt:lpstr>Network Topology</vt:lpstr>
      <vt:lpstr>Physical Network</vt:lpstr>
      <vt:lpstr>Logical Network</vt:lpstr>
      <vt:lpstr>Common Topologies</vt:lpstr>
      <vt:lpstr>Bus Topology</vt:lpstr>
      <vt:lpstr>Ring Topology</vt:lpstr>
      <vt:lpstr>Logical Ring</vt:lpstr>
      <vt:lpstr>Token Ring</vt:lpstr>
      <vt:lpstr>Star Topology</vt:lpstr>
      <vt:lpstr>Mesh Topology</vt:lpstr>
      <vt:lpstr>Wireless Networking</vt:lpstr>
      <vt:lpstr>NETWORK OHS &amp; 5S PRINCIPLES </vt:lpstr>
      <vt:lpstr>Personal safety while working with PC’s </vt:lpstr>
      <vt:lpstr>Personal safety while working with PC’s </vt:lpstr>
      <vt:lpstr>5S Methodology </vt:lpstr>
      <vt:lpstr>5S Methodology</vt:lpstr>
      <vt:lpstr>1. Sort</vt:lpstr>
      <vt:lpstr>2. Set</vt:lpstr>
      <vt:lpstr>3. Shine</vt:lpstr>
      <vt:lpstr>4. Standardize </vt:lpstr>
      <vt:lpstr>5. Sustain </vt:lpstr>
      <vt:lpstr>NETWORK TOOLS, EQUIPMENT, MATERIALS &amp; TESTING DEVICES </vt:lpstr>
      <vt:lpstr>Network Tools</vt:lpstr>
      <vt:lpstr>Network Tools</vt:lpstr>
      <vt:lpstr>Network Tools</vt:lpstr>
      <vt:lpstr>Network Equipment</vt:lpstr>
      <vt:lpstr>Network Equipment</vt:lpstr>
      <vt:lpstr>Network Equipment</vt:lpstr>
      <vt:lpstr>Network Equipment</vt:lpstr>
      <vt:lpstr>Network Equipment</vt:lpstr>
      <vt:lpstr>Network Equipment</vt:lpstr>
      <vt:lpstr>Network Equipment</vt:lpstr>
      <vt:lpstr>Network Equipment</vt:lpstr>
      <vt:lpstr>Network Equipment</vt:lpstr>
      <vt:lpstr>Network Materials</vt:lpstr>
      <vt:lpstr>Network Materials</vt:lpstr>
      <vt:lpstr>Network Materials</vt:lpstr>
      <vt:lpstr>Network Materials</vt:lpstr>
      <vt:lpstr>Network Materials</vt:lpstr>
      <vt:lpstr>Network Personal Protective Equipment </vt:lpstr>
      <vt:lpstr>Network Personal Protective Equipment </vt:lpstr>
      <vt:lpstr>Network Personal Protective Equipment </vt:lpstr>
      <vt:lpstr>NETWORK CABLE INSTALLATION AND TESTING</vt:lpstr>
      <vt:lpstr>Network Cables</vt:lpstr>
      <vt:lpstr>UTP Cable Categories</vt:lpstr>
      <vt:lpstr>Ethernet Cable Standard Color Coding </vt:lpstr>
      <vt:lpstr>Straight-Through Ethernet Cable </vt:lpstr>
      <vt:lpstr>Crossover Cable Wiring</vt:lpstr>
      <vt:lpstr>Ethernet Cable Tips</vt:lpstr>
      <vt:lpstr>Ethernet Cable Tips</vt:lpstr>
      <vt:lpstr>How to wire your room with Cat5e or Cat6 Ethernet Cable</vt:lpstr>
      <vt:lpstr>Step 1: Initial Considerations and Planning </vt:lpstr>
      <vt:lpstr>Step 2: Required Tools, Equipment and Materials Tools</vt:lpstr>
      <vt:lpstr>Step 2: Required Tools, Equipment and Materials Tools</vt:lpstr>
      <vt:lpstr>Step 3: Measure and Run the Cables</vt:lpstr>
      <vt:lpstr>Step 4: Connect the Wires to the Patch Panel</vt:lpstr>
      <vt:lpstr>Step 4: Connect the Wires to the Patch Panel</vt:lpstr>
      <vt:lpstr>Step 4: Connect the Wires to the Patch Panel</vt:lpstr>
      <vt:lpstr>Step 4: Connect the Wires to the Patch Panel</vt:lpstr>
      <vt:lpstr>Step 4: Connect the Wires to the Patch Panel</vt:lpstr>
      <vt:lpstr>Step 4: Connect the Wires to the Patch Panel</vt:lpstr>
      <vt:lpstr>Step 4: Connect the Wires to the Patch Panel</vt:lpstr>
      <vt:lpstr>Step 4: Connect the Wires to the Patch Panel</vt:lpstr>
      <vt:lpstr>Step 4: Connect the Wires to the Patch Panel</vt:lpstr>
      <vt:lpstr>Step 5: Test the data jack and patch panel terminations</vt:lpstr>
      <vt:lpstr>Step 5: Test the data jack and patch panel terminations</vt:lpstr>
      <vt:lpstr>Step 6: Connect the wires to the modular box</vt:lpstr>
      <vt:lpstr>Step 6: Connect the wires to the modular box</vt:lpstr>
      <vt:lpstr>Step 6: Connect the wires to the modular box</vt:lpstr>
      <vt:lpstr>Step 6: Connect the wires to the modular box</vt:lpstr>
      <vt:lpstr>Step 6: Connect the wires to the modular box</vt:lpstr>
      <vt:lpstr>Step 6: Connect the wires to the modular box</vt:lpstr>
      <vt:lpstr>Step 6: Connect the wires to the modular box</vt:lpstr>
      <vt:lpstr>Step 6: Connect the wires to the modular box</vt:lpstr>
      <vt:lpstr>Step 7: Connect to the Internet </vt:lpstr>
      <vt:lpstr>Step 7: Connect to the Internet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CONFIGURE COMPUTER NETWORK </vt:lpstr>
      <vt:lpstr>HOMEGROUP Configuration in Windows 7 </vt:lpstr>
      <vt:lpstr>HOMEGROUP Configuration in Windows 7 </vt:lpstr>
      <vt:lpstr>HOMEGROUP Configuration in Windows 7 </vt:lpstr>
      <vt:lpstr>HOMEGROUP Configuration in Windows 7 </vt:lpstr>
      <vt:lpstr>HOMEGROUP Configuration in Windows 7 </vt:lpstr>
      <vt:lpstr>HOMEGROUP Configuration in Windows 7 </vt:lpstr>
      <vt:lpstr>HOMEGROUP Configuration in Windows 7 </vt:lpstr>
      <vt:lpstr>HOMEGROUP Configuration in Windows 7 </vt:lpstr>
      <vt:lpstr>Windows 7 Network Locations aka Profiles </vt:lpstr>
      <vt:lpstr>Windows 7 Network Locations aka Profiles </vt:lpstr>
      <vt:lpstr>Windows 7 Network Locations aka Profiles </vt:lpstr>
      <vt:lpstr>Windows 7 Network Locations aka Profiles </vt:lpstr>
      <vt:lpstr>Windows 7 Network Locations aka Profiles </vt:lpstr>
      <vt:lpstr>Windows 7 Network Locations aka Profiles </vt:lpstr>
      <vt:lpstr>How to Change the Name &amp; Workgroup of Your Windows Computer? </vt:lpstr>
      <vt:lpstr>How to Change the Name &amp; Workgroup of Your Windows Computer? </vt:lpstr>
      <vt:lpstr>How to Change the Name &amp; Workgroup of Your Windows Computer? </vt:lpstr>
      <vt:lpstr>How to Change the Name &amp; Workgroup of Your Windows Computer?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Share files and folders over the network </vt:lpstr>
      <vt:lpstr>Printer Sharing </vt:lpstr>
      <vt:lpstr>Printer Sharing </vt:lpstr>
      <vt:lpstr>Printer Sharing </vt:lpstr>
      <vt:lpstr>Printer Sharing </vt:lpstr>
      <vt:lpstr>Printer Sharing </vt:lpstr>
      <vt:lpstr>Printer Sharing </vt:lpstr>
      <vt:lpstr>Printer Sharing </vt:lpstr>
      <vt:lpstr>Printer Sharing </vt:lpstr>
      <vt:lpstr>Printer Sharing </vt:lpstr>
      <vt:lpstr>Connecting to a Shared Printer </vt:lpstr>
      <vt:lpstr>Connecting to a Shared Printer </vt:lpstr>
      <vt:lpstr>Client wireless device configuration </vt:lpstr>
      <vt:lpstr>Client wireless device configuration </vt:lpstr>
      <vt:lpstr>Wireless Router</vt:lpstr>
      <vt:lpstr>PowerPoint Presentation</vt:lpstr>
      <vt:lpstr>Basic Configuration of Wireless Device SSID and Security.</vt:lpstr>
      <vt:lpstr>Basic Configuration of Wireless Device SSID and Security.</vt:lpstr>
      <vt:lpstr>Basic Configuration of Wireless Device SSID and Security.</vt:lpstr>
      <vt:lpstr>Basic Configuration of Wireless Device SSID and Security.</vt:lpstr>
      <vt:lpstr>Basic Configuration of Wireless Device SSID and Security.</vt:lpstr>
      <vt:lpstr>Router Configuration</vt:lpstr>
      <vt:lpstr>Router Configuration</vt:lpstr>
      <vt:lpstr>Router Configuration</vt:lpstr>
      <vt:lpstr>Router Configuration</vt:lpstr>
      <vt:lpstr>Router Configuration</vt:lpstr>
      <vt:lpstr>Router Configuration</vt:lpstr>
      <vt:lpstr>Connecting Your Wireless Devices </vt:lpstr>
      <vt:lpstr>Connecting Your Wireless Devices </vt:lpstr>
      <vt:lpstr>DEVICE LAN &amp; WAN NETWORK CONFIGURATIONS </vt:lpstr>
      <vt:lpstr>DEVICE LAN &amp; WAN NETWORK CONFIGURATIONS </vt:lpstr>
      <vt:lpstr>WIRELESS DEVICE LAN CONFIGURATION </vt:lpstr>
      <vt:lpstr>WIRELESS DEVICE LAN CONFIGURATION </vt:lpstr>
      <vt:lpstr>WIRELESS DEVICE LAN CONFIGURATION </vt:lpstr>
      <vt:lpstr>WIRELESS DEVICE LAN CONFIGURATION </vt:lpstr>
      <vt:lpstr>WIRELESS DEVICE LAN CONFIGURATION </vt:lpstr>
      <vt:lpstr>WIRELESS DEVICE LAN CONFIGURATION </vt:lpstr>
      <vt:lpstr>PowerPoint Presentation</vt:lpstr>
      <vt:lpstr>WIRELESS DEVICE LAN CONFIGURATION </vt:lpstr>
      <vt:lpstr>WIRELESS DEVICE LAN CONFIGURATION </vt:lpstr>
      <vt:lpstr>PowerPoint Presentation</vt:lpstr>
      <vt:lpstr>WIRELESS DEVICE LAN CONFIGURATION </vt:lpstr>
      <vt:lpstr>WIRELESS DEVICE LAN CONFIGURATION </vt:lpstr>
      <vt:lpstr>WIRELESS DEVICE LAN CONFIGURATION </vt:lpstr>
      <vt:lpstr>PowerPoint Presentation</vt:lpstr>
      <vt:lpstr>WIRELESS DEVICE LAN CONFIGURATION </vt:lpstr>
      <vt:lpstr>WIRELESS DEVICE LAN CONFIGURATION </vt:lpstr>
      <vt:lpstr>WIRELESS DEVICE LAN CONFIGURATION </vt:lpstr>
      <vt:lpstr>WIRELESS DEVICE LAN CONFIGURATION </vt:lpstr>
      <vt:lpstr>WIRELESS DEVICE LAN CONFIGURATION </vt:lpstr>
      <vt:lpstr>WIRELESS DEVICE LAN CONFIGURATION </vt:lpstr>
      <vt:lpstr>WIRELESS DEVICE LAN CONFIGURATION </vt:lpstr>
      <vt:lpstr>WIRELESS DEVICE LAN CONFIGURATION </vt:lpstr>
      <vt:lpstr>WIRELESS DEVICE WAN CONFIGURATION </vt:lpstr>
      <vt:lpstr>WIRELESS DEVICE WAN CONFIGURATION </vt:lpstr>
      <vt:lpstr>WIRELESS DEVICE WAN CONFIGURATION </vt:lpstr>
      <vt:lpstr>WIRELESS DEVICE WAN CONFIGURATION </vt:lpstr>
      <vt:lpstr>WIRELESS DEVICE WAN CONFIGURATION </vt:lpstr>
      <vt:lpstr>WIRELESS DEVICE WAN CONFIGURATION </vt:lpstr>
      <vt:lpstr>WIRELESS DEVICE WAN CONFIGURATION </vt:lpstr>
      <vt:lpstr>PowerPoint Presentation</vt:lpstr>
      <vt:lpstr>WIRELESS DEVICE WAN CONFIGURATION </vt:lpstr>
      <vt:lpstr>WIRELESS DEVICE WAN CONFIGURATION </vt:lpstr>
      <vt:lpstr>WIRELESS DEVICE WAN CONFIGURATION </vt:lpstr>
      <vt:lpstr>PowerPoint Presentation</vt:lpstr>
      <vt:lpstr>PowerPoint Presentation</vt:lpstr>
      <vt:lpstr>WIRELESS DEVICE WAN CONFIGURATION </vt:lpstr>
      <vt:lpstr>WIRELESS DEVICE WAN CONFIGURATION </vt:lpstr>
      <vt:lpstr>PowerPoint Presentation</vt:lpstr>
      <vt:lpstr>NETWORK CONNECTIVITY TESTING </vt:lpstr>
      <vt:lpstr>NETWORK CONNECTIVITY TESTING </vt:lpstr>
      <vt:lpstr>NETWORK CONNECTIVITY TESTING </vt:lpstr>
      <vt:lpstr>NETWORK CONNECTIVITY TESTING </vt:lpstr>
      <vt:lpstr>NETWORK CONNECTIVITY TESTING </vt:lpstr>
      <vt:lpstr>NETWORK CONNECTIVITY TESTING </vt:lpstr>
      <vt:lpstr>NETWORK CONNECTIVITY TESTING </vt:lpstr>
      <vt:lpstr>NETWORK CONNECTIVITY TESTING </vt:lpstr>
      <vt:lpstr>NETWORK CONNECTIVITY TESTING </vt:lpstr>
      <vt:lpstr>NETWORK CONNECTIVITY TESTING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 Capiz</dc:creator>
  <cp:lastModifiedBy>User</cp:lastModifiedBy>
  <cp:revision>95</cp:revision>
  <dcterms:created xsi:type="dcterms:W3CDTF">2020-12-11T02:18:05Z</dcterms:created>
  <dcterms:modified xsi:type="dcterms:W3CDTF">2022-11-14T02:57:35Z</dcterms:modified>
</cp:coreProperties>
</file>